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89" r:id="rId4"/>
    <p:sldId id="390" r:id="rId6"/>
    <p:sldId id="262" r:id="rId7"/>
    <p:sldId id="310" r:id="rId8"/>
    <p:sldId id="281" r:id="rId9"/>
    <p:sldId id="282" r:id="rId10"/>
    <p:sldId id="283" r:id="rId11"/>
    <p:sldId id="384" r:id="rId12"/>
    <p:sldId id="430" r:id="rId13"/>
    <p:sldId id="284" r:id="rId14"/>
    <p:sldId id="285" r:id="rId15"/>
    <p:sldId id="385" r:id="rId16"/>
    <p:sldId id="263" r:id="rId17"/>
    <p:sldId id="312" r:id="rId18"/>
    <p:sldId id="286" r:id="rId19"/>
    <p:sldId id="287" r:id="rId20"/>
    <p:sldId id="386" r:id="rId21"/>
    <p:sldId id="288" r:id="rId22"/>
    <p:sldId id="355" r:id="rId23"/>
    <p:sldId id="313" r:id="rId24"/>
    <p:sldId id="387" r:id="rId25"/>
    <p:sldId id="314" r:id="rId26"/>
    <p:sldId id="264" r:id="rId27"/>
    <p:sldId id="350" r:id="rId28"/>
    <p:sldId id="289" r:id="rId29"/>
    <p:sldId id="354" r:id="rId30"/>
    <p:sldId id="290" r:id="rId31"/>
    <p:sldId id="351" r:id="rId32"/>
    <p:sldId id="291" r:id="rId33"/>
    <p:sldId id="316" r:id="rId34"/>
    <p:sldId id="353" r:id="rId35"/>
    <p:sldId id="352" r:id="rId36"/>
    <p:sldId id="292" r:id="rId37"/>
    <p:sldId id="265" r:id="rId38"/>
    <p:sldId id="465" r:id="rId39"/>
    <p:sldId id="466" r:id="rId40"/>
    <p:sldId id="276" r:id="rId41"/>
    <p:sldId id="388" r:id="rId42"/>
    <p:sldId id="277" r:id="rId43"/>
    <p:sldId id="279" r:id="rId44"/>
    <p:sldId id="272" r:id="rId45"/>
    <p:sldId id="428" r:id="rId46"/>
    <p:sldId id="429" r:id="rId47"/>
    <p:sldId id="28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6FC3-015A-4F86-ACC3-780431FB8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6FC3-015A-4F86-ACC3-780431FB8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E2EC9-F365-407A-949C-EE65AB3175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6FC3-015A-4F86-ACC3-780431FB8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E2EC9-F365-407A-949C-EE65AB3175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E2EC9-F365-407A-949C-EE65AB3175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5297714" cy="4272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42"/>
          <a:stretch>
            <a:fillRect/>
          </a:stretch>
        </p:blipFill>
        <p:spPr>
          <a:xfrm rot="16200000" flipH="1">
            <a:off x="8049616" y="2695612"/>
            <a:ext cx="3848100" cy="448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138672" y="3016286"/>
            <a:ext cx="6698512" cy="978729"/>
          </a:xfrm>
        </p:spPr>
        <p:txBody>
          <a:bodyPr anchor="b">
            <a:normAutofit/>
          </a:bodyPr>
          <a:lstStyle>
            <a:lvl1pPr algn="ctr">
              <a:defRPr sz="4000" b="1">
                <a:gradFill>
                  <a:gsLst>
                    <a:gs pos="100000">
                      <a:schemeClr val="bg2"/>
                    </a:gs>
                    <a:gs pos="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38672" y="4048990"/>
            <a:ext cx="6698512" cy="46166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gradFill>
                  <a:gsLst>
                    <a:gs pos="100000">
                      <a:schemeClr val="bg2"/>
                    </a:gs>
                    <a:gs pos="0">
                      <a:schemeClr val="tx2"/>
                    </a:gs>
                  </a:gsLst>
                  <a:lin ang="5400000" scaled="1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 flipH="1">
            <a:off x="580269" y="14818"/>
            <a:ext cx="5198533" cy="6858001"/>
            <a:chOff x="1102784" y="14818"/>
            <a:chExt cx="5198533" cy="6858001"/>
          </a:xfrm>
        </p:grpSpPr>
        <p:sp>
          <p:nvSpPr>
            <p:cNvPr id="7" name="AutoShape 50"/>
            <p:cNvSpPr>
              <a:spLocks noChangeAspect="1" noChangeArrowheads="1" noTextEdit="1"/>
            </p:cNvSpPr>
            <p:nvPr/>
          </p:nvSpPr>
          <p:spPr bwMode="auto">
            <a:xfrm>
              <a:off x="1102784" y="14818"/>
              <a:ext cx="519853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" name="Freeform 52"/>
            <p:cNvSpPr/>
            <p:nvPr/>
          </p:nvSpPr>
          <p:spPr bwMode="auto">
            <a:xfrm>
              <a:off x="1407584" y="1640418"/>
              <a:ext cx="2194984" cy="2194984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Freeform 53"/>
            <p:cNvSpPr/>
            <p:nvPr/>
          </p:nvSpPr>
          <p:spPr bwMode="auto">
            <a:xfrm>
              <a:off x="1407584" y="1640418"/>
              <a:ext cx="2194984" cy="2194984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" name="Freeform 54"/>
            <p:cNvSpPr/>
            <p:nvPr/>
          </p:nvSpPr>
          <p:spPr bwMode="auto">
            <a:xfrm>
              <a:off x="2504017" y="541869"/>
              <a:ext cx="2194984" cy="2194984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" name="Freeform 55"/>
            <p:cNvSpPr/>
            <p:nvPr/>
          </p:nvSpPr>
          <p:spPr bwMode="auto">
            <a:xfrm>
              <a:off x="2504017" y="541869"/>
              <a:ext cx="2194984" cy="2194984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1231901" y="635002"/>
              <a:ext cx="1282700" cy="1282700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1231901" y="635002"/>
              <a:ext cx="1282700" cy="1282700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" name="Freeform 58"/>
            <p:cNvSpPr/>
            <p:nvPr/>
          </p:nvSpPr>
          <p:spPr bwMode="auto">
            <a:xfrm>
              <a:off x="2504017" y="2738969"/>
              <a:ext cx="2194984" cy="2192867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2504017" y="2738969"/>
              <a:ext cx="2194984" cy="2192867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2681817" y="4561418"/>
              <a:ext cx="861484" cy="861484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3845984" y="14818"/>
              <a:ext cx="2453217" cy="4430184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Freeform 64"/>
            <p:cNvSpPr/>
            <p:nvPr/>
          </p:nvSpPr>
          <p:spPr bwMode="auto">
            <a:xfrm>
              <a:off x="3103035" y="897469"/>
              <a:ext cx="861484" cy="1595967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9" name="Freeform 65"/>
            <p:cNvSpPr>
              <a:spLocks noEditPoints="1"/>
            </p:cNvSpPr>
            <p:nvPr/>
          </p:nvSpPr>
          <p:spPr bwMode="auto">
            <a:xfrm>
              <a:off x="1102784" y="495302"/>
              <a:ext cx="3702050" cy="6377517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Freeform 66"/>
            <p:cNvSpPr>
              <a:spLocks noEditPoints="1"/>
            </p:cNvSpPr>
            <p:nvPr/>
          </p:nvSpPr>
          <p:spPr bwMode="auto">
            <a:xfrm>
              <a:off x="1102784" y="495302"/>
              <a:ext cx="3702050" cy="6377517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67"/>
            <p:cNvSpPr/>
            <p:nvPr/>
          </p:nvSpPr>
          <p:spPr bwMode="auto">
            <a:xfrm>
              <a:off x="2366435" y="1769535"/>
              <a:ext cx="1107017" cy="1107017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Freeform 68"/>
            <p:cNvSpPr/>
            <p:nvPr/>
          </p:nvSpPr>
          <p:spPr bwMode="auto">
            <a:xfrm>
              <a:off x="2366435" y="1769535"/>
              <a:ext cx="1107017" cy="1107017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70"/>
            <p:cNvSpPr/>
            <p:nvPr/>
          </p:nvSpPr>
          <p:spPr bwMode="auto">
            <a:xfrm>
              <a:off x="1549401" y="950385"/>
              <a:ext cx="649817" cy="651933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71"/>
            <p:cNvSpPr/>
            <p:nvPr/>
          </p:nvSpPr>
          <p:spPr bwMode="auto">
            <a:xfrm>
              <a:off x="3464984" y="2865969"/>
              <a:ext cx="1104900" cy="1107017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72"/>
            <p:cNvSpPr/>
            <p:nvPr/>
          </p:nvSpPr>
          <p:spPr bwMode="auto">
            <a:xfrm>
              <a:off x="3464984" y="2865969"/>
              <a:ext cx="1104900" cy="1107017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6" name="Freeform 73"/>
            <p:cNvSpPr/>
            <p:nvPr/>
          </p:nvSpPr>
          <p:spPr bwMode="auto">
            <a:xfrm>
              <a:off x="1989668" y="1128185"/>
              <a:ext cx="3217333" cy="3219451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74"/>
            <p:cNvSpPr/>
            <p:nvPr/>
          </p:nvSpPr>
          <p:spPr bwMode="auto">
            <a:xfrm>
              <a:off x="4637617" y="2846918"/>
              <a:ext cx="1373717" cy="13716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8" name="Freeform 74"/>
            <p:cNvSpPr/>
            <p:nvPr/>
          </p:nvSpPr>
          <p:spPr bwMode="auto">
            <a:xfrm>
              <a:off x="1317619" y="3932972"/>
              <a:ext cx="1373717" cy="13716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9" name="Freeform 74"/>
            <p:cNvSpPr/>
            <p:nvPr/>
          </p:nvSpPr>
          <p:spPr bwMode="auto">
            <a:xfrm>
              <a:off x="3274588" y="5763780"/>
              <a:ext cx="621781" cy="620823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2525" y="1882870"/>
            <a:ext cx="5844721" cy="904863"/>
          </a:xfrm>
        </p:spPr>
        <p:txBody>
          <a:bodyPr wrap="square" anchor="b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9609" y="2814721"/>
            <a:ext cx="5844721" cy="535531"/>
          </a:xfrm>
        </p:spPr>
        <p:txBody>
          <a:bodyPr wrap="square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143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5297714" cy="4272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42"/>
          <a:stretch>
            <a:fillRect/>
          </a:stretch>
        </p:blipFill>
        <p:spPr>
          <a:xfrm rot="16200000" flipH="1">
            <a:off x="8049616" y="2695612"/>
            <a:ext cx="3848100" cy="448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6687" y="2710963"/>
            <a:ext cx="6792684" cy="1200329"/>
          </a:xfrm>
        </p:spPr>
        <p:txBody>
          <a:bodyPr anchor="b" anchorCtr="0">
            <a:normAutofit/>
          </a:bodyPr>
          <a:lstStyle>
            <a:lvl1pPr algn="ctr">
              <a:defRPr sz="6000" b="1">
                <a:gradFill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3237087" y="3969201"/>
            <a:ext cx="6791656" cy="46166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gradFill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325100" y="365125"/>
            <a:ext cx="10287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385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2DFAEE-0993-4A87-A15C-463F372D35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31E92EA-2B2F-42CD-B31C-14E99614666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5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5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8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9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4" Type="http://schemas.openxmlformats.org/officeDocument/2006/relationships/notesSlide" Target="../notesSlides/notesSlide1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0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1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66.xml"/><Relationship Id="rId3" Type="http://schemas.openxmlformats.org/officeDocument/2006/relationships/image" Target="../media/image33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7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0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0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45.png"/><Relationship Id="rId1" Type="http://schemas.openxmlformats.org/officeDocument/2006/relationships/tags" Target="../tags/tag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85.xml"/><Relationship Id="rId5" Type="http://schemas.openxmlformats.org/officeDocument/2006/relationships/image" Target="../media/image48.png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../media/image50.png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2.xml"/><Relationship Id="rId1" Type="http://schemas.openxmlformats.org/officeDocument/2006/relationships/tags" Target="../tags/tag91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0.xml"/><Relationship Id="rId2" Type="http://schemas.openxmlformats.org/officeDocument/2006/relationships/image" Target="../media/image51.png"/><Relationship Id="rId1" Type="http://schemas.openxmlformats.org/officeDocument/2006/relationships/tags" Target="../tags/tag9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1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2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138672" y="2939451"/>
            <a:ext cx="6698512" cy="978729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</a:rPr>
              <a:t>Sketch2Code</a:t>
            </a:r>
            <a:r>
              <a:rPr lang="zh-CN" altLang="en-US">
                <a:solidFill>
                  <a:schemeClr val="tx1"/>
                </a:solidFill>
              </a:rPr>
              <a:t>架构学习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509645" y="4673600"/>
            <a:ext cx="5779770" cy="1786890"/>
          </a:xfrm>
        </p:spPr>
        <p:txBody>
          <a:bodyPr>
            <a:noAutofit/>
          </a:bodyPr>
          <a:p>
            <a:r>
              <a:rPr lang="en-US" altLang="zh-CN" sz="2000"/>
              <a:t>                       </a:t>
            </a:r>
            <a:r>
              <a:rPr lang="zh-CN" altLang="en-US" sz="2000">
                <a:solidFill>
                  <a:schemeClr val="tx1"/>
                </a:solidFill>
              </a:rPr>
              <a:t>李向龙  </a:t>
            </a:r>
            <a:r>
              <a:rPr lang="en-US" altLang="zh-CN" sz="2000">
                <a:solidFill>
                  <a:schemeClr val="tx1"/>
                </a:solidFill>
              </a:rPr>
              <a:t>2118218010</a:t>
            </a:r>
            <a:endParaRPr lang="en-US" altLang="zh-CN" sz="2000">
              <a:solidFill>
                <a:schemeClr val="tx1"/>
              </a:solidFill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</a:rPr>
              <a:t>                                   </a:t>
            </a:r>
            <a:r>
              <a:rPr lang="zh-CN" altLang="en-US" sz="2000">
                <a:solidFill>
                  <a:schemeClr val="tx1"/>
                </a:solidFill>
              </a:rPr>
              <a:t>刘璇恒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2118218012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</a:rPr>
              <a:t>                                   周海鑫 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2118218021</a:t>
            </a:r>
            <a:endParaRPr lang="en-US" altLang="zh-CN" sz="2000"/>
          </a:p>
          <a:p>
            <a:endParaRPr lang="en-US" altLang="zh-CN" sz="20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950" y="862330"/>
            <a:ext cx="10117455" cy="546227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>
                <a:latin typeface="+mn-ea"/>
                <a:cs typeface="+mn-ea"/>
                <a:sym typeface="+mn-ea"/>
              </a:rPr>
              <a:t> 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  <a:sym typeface="+mn-ea"/>
              </a:rPr>
              <a:t>6</a:t>
            </a:r>
            <a:r>
              <a:rPr lang="zh-CN" altLang="en-US">
                <a:latin typeface="+mn-ea"/>
                <a:cs typeface="+mn-ea"/>
                <a:sym typeface="+mn-ea"/>
              </a:rPr>
              <a:t>》Using openCV是图片进行处理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  <a:cs typeface="+mn-ea"/>
                <a:sym typeface="+mn-ea"/>
              </a:rPr>
              <a:t>    图像分割就是把图像分成若干个特定的、具有独特性质的区域并提出感兴趣目标的技术和过程。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  <a:cs typeface="+mn-ea"/>
                <a:sym typeface="+mn-ea"/>
              </a:rPr>
              <a:t>    对于手绘图片中内容的分割使用</a:t>
            </a:r>
            <a:r>
              <a:rPr lang="en-US" altLang="zh-CN">
                <a:latin typeface="+mn-ea"/>
                <a:cs typeface="+mn-ea"/>
                <a:sym typeface="+mn-ea"/>
              </a:rPr>
              <a:t>openCV</a:t>
            </a:r>
            <a:r>
              <a:rPr lang="zh-CN" altLang="en-US">
                <a:latin typeface="+mn-ea"/>
                <a:cs typeface="+mn-ea"/>
                <a:sym typeface="+mn-ea"/>
              </a:rPr>
              <a:t>去实现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  <a:cs typeface="+mn-ea"/>
                <a:sym typeface="+mn-ea"/>
              </a:rPr>
              <a:t>   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145" y="2488565"/>
            <a:ext cx="8093710" cy="1127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335280"/>
            <a:ext cx="10589895" cy="643890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7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》Sketch2code.Test 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/ Core /AI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中也是使用到了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CustomVision.servcie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using  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Microsoft.Azure.CognitiveServices.Vision.CustomVision.Training;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using                                                        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Microsoft.Azure.CognitiveServices.Vision.CustomVision.Training.Models;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   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Windows AI Platform 的模型定义和训练，更多还是需要借助云端来实现，而</a:t>
            </a:r>
            <a:r>
              <a:rPr lang="en-US" altLang="zh-CN" b="1">
                <a:solidFill>
                  <a:schemeClr val="tx1"/>
                </a:solidFill>
                <a:latin typeface="+mn-ea"/>
                <a:cs typeface="+mn-ea"/>
              </a:rPr>
              <a:t>Azure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是个很好的平台，微软推出了 Custom Vision Service（自定义影像服务），包含在 Cognitive Services（认知服务）中，目前还处于 PREVIEW 阶段。虽然叫做 Custom Vision，但是目前只提供了图像自定义，或者叫做图像分类功能，在正式发布使用后应该会扩充影像定义的其他领域。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15" y="3262630"/>
            <a:ext cx="4114800" cy="781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2985" y="792480"/>
            <a:ext cx="9272270" cy="542163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8</a:t>
            </a:r>
            <a:r>
              <a:rPr lang="zh-CN" altLang="en-US">
                <a:latin typeface="+mn-ea"/>
                <a:cs typeface="+mn-ea"/>
              </a:rPr>
              <a:t>》AssemblyInfo.cs主要用来设定生成的有关程序集的常规信息dll文件的一些参数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9</a:t>
            </a:r>
            <a:r>
              <a:rPr lang="zh-CN" altLang="en-US">
                <a:latin typeface="+mn-ea"/>
                <a:cs typeface="+mn-ea"/>
              </a:rPr>
              <a:t>》Sketch2Code.Web里面是遵从MVC的开发模式的web开发流程，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10</a:t>
            </a:r>
            <a:r>
              <a:rPr lang="zh-CN" altLang="en-US">
                <a:latin typeface="+mn-ea"/>
                <a:cs typeface="+mn-ea"/>
              </a:rPr>
              <a:t>》Web开发中使用了Bootstap框架，使用到了JQuery技术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11</a:t>
            </a:r>
            <a:r>
              <a:rPr lang="zh-CN" altLang="en-US">
                <a:latin typeface="+mn-ea"/>
                <a:cs typeface="+mn-ea"/>
              </a:rPr>
              <a:t>》很多类中的方法是被设计成多线程实现的</a:t>
            </a:r>
            <a:r>
              <a:rPr lang="en-US" altLang="zh-CN">
                <a:latin typeface="+mn-ea"/>
                <a:cs typeface="+mn-ea"/>
              </a:rPr>
              <a:t>.Task</a:t>
            </a:r>
            <a:endParaRPr lang="en-US" altLang="zh-CN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370" y="335280"/>
            <a:ext cx="9968230" cy="1045210"/>
          </a:xfrm>
        </p:spPr>
        <p:txBody>
          <a:bodyPr/>
          <a:p>
            <a:r>
              <a:rPr lang="en-US" altLang="zh-CN" sz="4000">
                <a:latin typeface="+mn-ea"/>
                <a:ea typeface="+mn-ea"/>
              </a:rPr>
              <a:t>CustomVision</a:t>
            </a:r>
            <a:r>
              <a:rPr lang="zh-CN" altLang="en-US" sz="4000">
                <a:latin typeface="+mn-ea"/>
                <a:ea typeface="+mn-ea"/>
              </a:rPr>
              <a:t>测试</a:t>
            </a:r>
            <a:endParaRPr lang="zh-CN" altLang="en-US" sz="4000">
              <a:latin typeface="+mn-ea"/>
              <a:ea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3985" y="1513840"/>
            <a:ext cx="9721215" cy="5093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3365" y="172720"/>
            <a:ext cx="10515600" cy="74803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  <a:ea typeface="+mn-ea"/>
                <a:cs typeface="+mn-ea"/>
              </a:rPr>
              <a:t>Custom Vision</a:t>
            </a:r>
            <a:r>
              <a:rPr lang="zh-CN" altLang="en-US" dirty="0">
                <a:latin typeface="+mn-ea"/>
                <a:ea typeface="+mn-ea"/>
                <a:cs typeface="+mn-ea"/>
              </a:rPr>
              <a:t>测试</a:t>
            </a:r>
            <a:endParaRPr lang="zh-CN" altLang="en-US" dirty="0">
              <a:latin typeface="+mn-ea"/>
              <a:ea typeface="+mn-ea"/>
              <a:cs typeface="+mn-ea"/>
            </a:endParaRPr>
          </a:p>
        </p:txBody>
      </p:sp>
      <p:pic>
        <p:nvPicPr>
          <p:cNvPr id="7" name="图片 6" descr="QQ截图20181023192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216660"/>
            <a:ext cx="7579360" cy="5458460"/>
          </a:xfrm>
          <a:prstGeom prst="rect">
            <a:avLst/>
          </a:prstGeom>
        </p:spPr>
      </p:pic>
      <p:pic>
        <p:nvPicPr>
          <p:cNvPr id="9" name="图片 8" descr="Custom_version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70" y="1217295"/>
            <a:ext cx="3535045" cy="54578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175" y="0"/>
            <a:ext cx="7232015" cy="1568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1296670"/>
            <a:ext cx="8439150" cy="2085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2879090"/>
            <a:ext cx="8362950" cy="1552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4201160"/>
            <a:ext cx="7467600" cy="1704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5" y="5112385"/>
            <a:ext cx="3955415" cy="17411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ustom_versio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433705"/>
            <a:ext cx="10654665" cy="6068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ustom_version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356870"/>
            <a:ext cx="9637395" cy="6232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Custom_version_tes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92430"/>
            <a:ext cx="10161270" cy="6072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ustom_version_test_a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235585"/>
            <a:ext cx="9740265" cy="6360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852688" y="1839505"/>
            <a:ext cx="2709862" cy="1786112"/>
            <a:chOff x="1304924" y="3171825"/>
            <a:chExt cx="2647951" cy="1745305"/>
          </a:xfrm>
        </p:grpSpPr>
        <p:cxnSp>
          <p:nvCxnSpPr>
            <p:cNvPr id="9" name="直接连接符 8"/>
            <p:cNvCxnSpPr/>
            <p:nvPr>
              <p:custDataLst>
                <p:tags r:id="rId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6"/>
            <p:cNvSpPr/>
            <p:nvPr>
              <p:custDataLst>
                <p:tags r:id="rId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源码的获取和创建组内的共同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  <a:cs typeface="+mn-ea"/>
                </a:rPr>
                <a:t>REPO</a:t>
              </a:r>
              <a:endParaRPr lang="en-US" altLang="zh-CN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A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4548383" y="1839505"/>
            <a:ext cx="2709862" cy="1786112"/>
            <a:chOff x="1304924" y="3171825"/>
            <a:chExt cx="2647951" cy="1745305"/>
          </a:xfrm>
        </p:grpSpPr>
        <p:cxnSp>
          <p:nvCxnSpPr>
            <p:cNvPr id="20" name="直接连接符 19"/>
            <p:cNvCxnSpPr/>
            <p:nvPr>
              <p:custDataLst>
                <p:tags r:id="rId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 21"/>
            <p:cNvSpPr/>
            <p:nvPr>
              <p:custDataLst>
                <p:tags r:id="rId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源码分析软件的选用和安装</a:t>
              </a:r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B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1"/>
            </p:custDataLst>
          </p:nvPr>
        </p:nvGrpSpPr>
        <p:grpSpPr>
          <a:xfrm>
            <a:off x="852688" y="3930068"/>
            <a:ext cx="2709862" cy="1786112"/>
            <a:chOff x="1304924" y="3171825"/>
            <a:chExt cx="2647951" cy="1745305"/>
          </a:xfrm>
        </p:grpSpPr>
        <p:cxnSp>
          <p:nvCxnSpPr>
            <p:cNvPr id="42" name="直接连接符 41"/>
            <p:cNvCxnSpPr/>
            <p:nvPr>
              <p:custDataLst>
                <p:tags r:id="rId1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任意多边形 43"/>
            <p:cNvSpPr/>
            <p:nvPr>
              <p:custDataLst>
                <p:tags r:id="rId1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+mn-ea"/>
                  <a:cs typeface="+mn-ea"/>
                </a:rPr>
                <a:t>UML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绘制</a:t>
              </a:r>
              <a:endParaRPr lang="zh-CN" altLang="en-US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D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6"/>
            </p:custDataLst>
          </p:nvPr>
        </p:nvGrpSpPr>
        <p:grpSpPr>
          <a:xfrm>
            <a:off x="4548383" y="3930068"/>
            <a:ext cx="2709862" cy="1786112"/>
            <a:chOff x="1304924" y="3171825"/>
            <a:chExt cx="2647951" cy="1745305"/>
          </a:xfrm>
        </p:grpSpPr>
        <p:cxnSp>
          <p:nvCxnSpPr>
            <p:cNvPr id="38" name="直接连接符 37"/>
            <p:cNvCxnSpPr/>
            <p:nvPr>
              <p:custDataLst>
                <p:tags r:id="rId1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任意多边形 39"/>
            <p:cNvSpPr/>
            <p:nvPr>
              <p:custDataLst>
                <p:tags r:id="rId1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组内的讨论</a:t>
              </a:r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20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E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21"/>
            </p:custDataLst>
          </p:nvPr>
        </p:nvGrpSpPr>
        <p:grpSpPr>
          <a:xfrm>
            <a:off x="8244080" y="1839505"/>
            <a:ext cx="2709862" cy="1786112"/>
            <a:chOff x="1304924" y="3171825"/>
            <a:chExt cx="2647951" cy="1745305"/>
          </a:xfrm>
        </p:grpSpPr>
        <p:cxnSp>
          <p:nvCxnSpPr>
            <p:cNvPr id="25" name="直接连接符 24"/>
            <p:cNvCxnSpPr/>
            <p:nvPr>
              <p:custDataLst>
                <p:tags r:id="rId2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2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 26"/>
            <p:cNvSpPr/>
            <p:nvPr>
              <p:custDataLst>
                <p:tags r:id="rId2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任务分派</a:t>
              </a:r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C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6"/>
            </p:custDataLst>
          </p:nvPr>
        </p:nvGrpSpPr>
        <p:grpSpPr>
          <a:xfrm>
            <a:off x="8244080" y="3930068"/>
            <a:ext cx="2709862" cy="1786112"/>
            <a:chOff x="1304924" y="3171825"/>
            <a:chExt cx="2647951" cy="1745305"/>
          </a:xfrm>
        </p:grpSpPr>
        <p:cxnSp>
          <p:nvCxnSpPr>
            <p:cNvPr id="31" name="直接连接符 30"/>
            <p:cNvCxnSpPr/>
            <p:nvPr>
              <p:custDataLst>
                <p:tags r:id="rId2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 32"/>
            <p:cNvSpPr/>
            <p:nvPr>
              <p:custDataLst>
                <p:tags r:id="rId2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+mn-ea"/>
                  <a:cs typeface="+mn-ea"/>
                </a:rPr>
                <a:t>PPT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制作和总结</a:t>
              </a:r>
              <a:endParaRPr lang="zh-CN" altLang="en-US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>
                  <a:latin typeface="+mn-ea"/>
                </a:rPr>
                <a:t>F</a:t>
              </a:r>
              <a:endParaRPr lang="en-US" altLang="zh-CN" dirty="0">
                <a:latin typeface="+mn-ea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31"/>
            </p:custDataLst>
          </p:nvPr>
        </p:nvSpPr>
        <p:spPr>
          <a:xfrm>
            <a:off x="852805" y="593090"/>
            <a:ext cx="1391285" cy="101536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+mn-ea"/>
                <a:cs typeface="+mj-cs"/>
              </a:rPr>
              <a:t>安排</a:t>
            </a:r>
            <a:endParaRPr lang="zh-CN" altLang="en-US" sz="4000" dirty="0">
              <a:latin typeface="+mn-ea"/>
              <a:cs typeface="+mj-cs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Custom_version_test_Car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320040"/>
            <a:ext cx="10408285" cy="6165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72105" cy="769620"/>
          </a:xfrm>
        </p:spPr>
        <p:txBody>
          <a:bodyPr>
            <a:normAutofit fontScale="90000"/>
          </a:bodyPr>
          <a:p>
            <a:r>
              <a:rPr lang="zh-CN" altLang="en-US"/>
              <a:t>错误的测试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281430"/>
            <a:ext cx="9079230" cy="5340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21410" y="521335"/>
            <a:ext cx="9749790" cy="6021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1190"/>
            <a:ext cx="8635365" cy="823595"/>
          </a:xfrm>
        </p:spPr>
        <p:txBody>
          <a:bodyPr>
            <a:normAutofit fontScale="90000"/>
          </a:bodyPr>
          <a:p>
            <a:r>
              <a:rPr lang="en-US" altLang="zh-CN">
                <a:latin typeface="+mn-ea"/>
                <a:ea typeface="+mn-ea"/>
                <a:cs typeface="+mn-ea"/>
              </a:rPr>
              <a:t>Custom Vision</a:t>
            </a:r>
            <a:r>
              <a:rPr lang="zh-CN" altLang="en-US">
                <a:latin typeface="+mn-ea"/>
                <a:ea typeface="+mn-ea"/>
                <a:cs typeface="+mn-ea"/>
              </a:rPr>
              <a:t>认识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92530" y="1454785"/>
            <a:ext cx="9568815" cy="479552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     </a:t>
            </a:r>
            <a:r>
              <a:rPr lang="zh-CN" altLang="en-US" sz="2800">
                <a:latin typeface="+mn-ea"/>
                <a:cs typeface="+mn-ea"/>
              </a:rPr>
              <a:t>由于目前 Custom Vision 还是预览版，所以能实现的功能还很有限，只有图片识别分类功能。但是根据它的名字，自定义图像，后面应该会有更多种类的服务发布。而且它包含在 Azure 的认知服务中，这个服务是 Azure 主打的人工智能服务的重要部分，可以想见后面会有更重要的应用和推广。而且结合 Azure 账户，训练数据的量级也不再受限制，这给那种人工智能的数据集非固定，特征自定义的场景提供了很大的便利，开发者既能自定义数据和特性，又不用自己搭建机器学习环境，也不用自己手写数学模型。可以说是很值得期待的！</a:t>
            </a:r>
            <a:endParaRPr lang="zh-CN" altLang="en-US" sz="2800"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470" y="457200"/>
            <a:ext cx="4164965" cy="904240"/>
          </a:xfrm>
        </p:spPr>
        <p:txBody>
          <a:bodyPr/>
          <a:lstStyle/>
          <a:p>
            <a:r>
              <a:rPr lang="en-US" altLang="zh-CN" dirty="0">
                <a:latin typeface="+mn-ea"/>
                <a:ea typeface="+mn-ea"/>
                <a:cs typeface="+mn-ea"/>
              </a:rPr>
              <a:t>Web</a:t>
            </a:r>
            <a:r>
              <a:rPr lang="zh-CN" altLang="en-US" dirty="0">
                <a:latin typeface="+mn-ea"/>
                <a:ea typeface="+mn-ea"/>
                <a:cs typeface="+mn-ea"/>
              </a:rPr>
              <a:t>结构图</a:t>
            </a:r>
            <a:endParaRPr lang="zh-CN" altLang="en-US" dirty="0">
              <a:latin typeface="+mn-ea"/>
              <a:ea typeface="+mn-ea"/>
              <a:cs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39470" y="1362075"/>
            <a:ext cx="4164965" cy="4758690"/>
          </a:xfrm>
        </p:spPr>
        <p:txBody>
          <a:bodyPr>
            <a:normAutofit lnSpcReduction="20000"/>
          </a:bodyPr>
          <a:lstStyle/>
          <a:p>
            <a:r>
              <a:rPr lang="en-US" altLang="zh-CN" dirty="0">
                <a:latin typeface="+mn-ea"/>
                <a:cs typeface="+mn-ea"/>
              </a:rPr>
              <a:t>   </a:t>
            </a:r>
            <a:r>
              <a:rPr lang="en-US" altLang="zh-CN" sz="2400" dirty="0">
                <a:latin typeface="+mn-ea"/>
                <a:cs typeface="+mn-ea"/>
              </a:rPr>
              <a:t>1</a:t>
            </a:r>
            <a:r>
              <a:rPr lang="zh-CN" altLang="en-US" sz="2400" dirty="0">
                <a:latin typeface="+mn-ea"/>
                <a:cs typeface="+mn-ea"/>
              </a:rPr>
              <a:t>、主要实现了可视化</a:t>
            </a:r>
            <a:r>
              <a:rPr lang="en-US" altLang="zh-CN" sz="2400" dirty="0">
                <a:latin typeface="+mn-ea"/>
                <a:cs typeface="+mn-ea"/>
              </a:rPr>
              <a:t>(View)</a:t>
            </a:r>
            <a:r>
              <a:rPr lang="zh-CN" altLang="en-US" sz="2400" dirty="0">
                <a:latin typeface="+mn-ea"/>
                <a:cs typeface="+mn-ea"/>
              </a:rPr>
              <a:t>功能，</a:t>
            </a:r>
            <a:r>
              <a:rPr lang="en-US" altLang="zh-CN" sz="2400" dirty="0">
                <a:latin typeface="+mn-ea"/>
                <a:cs typeface="+mn-ea"/>
              </a:rPr>
              <a:t>Sketch2Code</a:t>
            </a:r>
            <a:r>
              <a:rPr lang="zh-CN" altLang="en-US" sz="2400" dirty="0">
                <a:latin typeface="+mn-ea"/>
                <a:cs typeface="+mn-ea"/>
              </a:rPr>
              <a:t>的前端实现和相应的可视化操作了，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</a:rPr>
              <a:t>  </a:t>
            </a:r>
            <a:r>
              <a:rPr lang="en-US" altLang="zh-CN" sz="2400" dirty="0">
                <a:latin typeface="+mn-ea"/>
                <a:cs typeface="+mn-ea"/>
              </a:rPr>
              <a:t>2</a:t>
            </a:r>
            <a:r>
              <a:rPr lang="zh-CN" altLang="en-US" sz="2400" dirty="0">
                <a:latin typeface="+mn-ea"/>
                <a:cs typeface="+mn-ea"/>
              </a:rPr>
              <a:t>、遵从了</a:t>
            </a:r>
            <a:r>
              <a:rPr lang="en-US" altLang="zh-CN" sz="2400" dirty="0">
                <a:latin typeface="+mn-ea"/>
                <a:cs typeface="+mn-ea"/>
              </a:rPr>
              <a:t>Web</a:t>
            </a:r>
            <a:r>
              <a:rPr lang="zh-CN" altLang="en-US" sz="2400" dirty="0">
                <a:latin typeface="+mn-ea"/>
                <a:cs typeface="+mn-ea"/>
              </a:rPr>
              <a:t>开发中</a:t>
            </a:r>
            <a:r>
              <a:rPr lang="en-US" altLang="zh-CN" sz="2400" dirty="0">
                <a:latin typeface="+mn-ea"/>
                <a:cs typeface="+mn-ea"/>
              </a:rPr>
              <a:t>MVC</a:t>
            </a:r>
            <a:r>
              <a:rPr lang="zh-CN" altLang="en-US" sz="2400" dirty="0">
                <a:latin typeface="+mn-ea"/>
                <a:cs typeface="+mn-ea"/>
              </a:rPr>
              <a:t>模式，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</a:rPr>
              <a:t>  </a:t>
            </a:r>
            <a:r>
              <a:rPr lang="en-US" altLang="zh-CN" sz="2400" dirty="0">
                <a:latin typeface="+mn-ea"/>
                <a:cs typeface="+mn-ea"/>
              </a:rPr>
              <a:t>3</a:t>
            </a:r>
            <a:r>
              <a:rPr lang="zh-CN" altLang="en-US" sz="2400" dirty="0">
                <a:latin typeface="+mn-ea"/>
                <a:cs typeface="+mn-ea"/>
              </a:rPr>
              <a:t>、（我们可以从它的文件命名上看到）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</a:rPr>
              <a:t>  </a:t>
            </a:r>
            <a:r>
              <a:rPr lang="en-US" altLang="zh-CN" sz="2400" dirty="0">
                <a:latin typeface="+mn-ea"/>
                <a:cs typeface="+mn-ea"/>
              </a:rPr>
              <a:t>4</a:t>
            </a:r>
            <a:r>
              <a:rPr lang="zh-CN" altLang="en-US" sz="2400" dirty="0">
                <a:latin typeface="+mn-ea"/>
                <a:cs typeface="+mn-ea"/>
              </a:rPr>
              <a:t>、前端开发使用到了  </a:t>
            </a:r>
            <a:r>
              <a:rPr lang="en-US" altLang="zh-CN" sz="2400" dirty="0">
                <a:latin typeface="+mn-ea"/>
                <a:cs typeface="+mn-ea"/>
              </a:rPr>
              <a:t>bootstrap </a:t>
            </a:r>
            <a:r>
              <a:rPr lang="zh-CN" altLang="en-US" sz="2400" dirty="0">
                <a:latin typeface="+mn-ea"/>
                <a:cs typeface="+mn-ea"/>
              </a:rPr>
              <a:t>前端开发框架、</a:t>
            </a:r>
            <a:r>
              <a:rPr lang="en-US" altLang="zh-CN" sz="2400" dirty="0">
                <a:latin typeface="+mn-ea"/>
                <a:cs typeface="+mn-ea"/>
              </a:rPr>
              <a:t>jquery</a:t>
            </a:r>
            <a:r>
              <a:rPr lang="zh-CN" altLang="en-US" sz="2400" dirty="0">
                <a:latin typeface="+mn-ea"/>
                <a:cs typeface="+mn-ea"/>
              </a:rPr>
              <a:t>技术</a:t>
            </a:r>
            <a:endParaRPr lang="zh-CN" altLang="en-US" sz="2400" dirty="0">
              <a:latin typeface="+mn-ea"/>
              <a:cs typeface="+mn-ea"/>
            </a:endParaRPr>
          </a:p>
        </p:txBody>
      </p:sp>
      <p:pic>
        <p:nvPicPr>
          <p:cNvPr id="3" name="图片占位符 -2147482624" descr="图片1"/>
          <p:cNvPicPr>
            <a:picLocks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5004435" y="609600"/>
            <a:ext cx="6548120" cy="5638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275" y="1552575"/>
            <a:ext cx="951865" cy="3811905"/>
          </a:xfrm>
        </p:spPr>
        <p:txBody>
          <a:bodyPr>
            <a:normAutofit fontScale="80000"/>
          </a:bodyPr>
          <a:p>
            <a:r>
              <a:rPr lang="en-US" altLang="zh-CN" sz="3600">
                <a:latin typeface="+mn-ea"/>
                <a:cs typeface="+mn-ea"/>
              </a:rPr>
              <a:t>Web</a:t>
            </a:r>
            <a:r>
              <a:rPr lang="zh-CN" altLang="en-US" sz="3600">
                <a:latin typeface="+mn-ea"/>
                <a:cs typeface="+mn-ea"/>
              </a:rPr>
              <a:t>包中控制器类图</a:t>
            </a:r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</p:txBody>
      </p:sp>
      <p:pic>
        <p:nvPicPr>
          <p:cNvPr id="5" name="图片 4" descr="QQ图片20181103195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460" y="107315"/>
            <a:ext cx="9712960" cy="6701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675" y="294640"/>
            <a:ext cx="2249805" cy="813435"/>
          </a:xfrm>
        </p:spPr>
        <p:txBody>
          <a:bodyPr/>
          <a:p>
            <a:r>
              <a:rPr lang="en-US" altLang="zh-CN">
                <a:latin typeface="+mn-ea"/>
                <a:ea typeface="+mn-ea"/>
              </a:rPr>
              <a:t>AI</a:t>
            </a:r>
            <a:endParaRPr lang="en-US" altLang="zh-CN">
              <a:latin typeface="+mn-ea"/>
              <a:ea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0675" y="1108075"/>
            <a:ext cx="3556000" cy="3335655"/>
          </a:xfrm>
        </p:spPr>
        <p:txBody>
          <a:bodyPr>
            <a:noAutofit/>
          </a:bodyPr>
          <a:p>
            <a:r>
              <a:rPr lang="en-US" altLang="zh-CN" sz="1800">
                <a:latin typeface="+mn-ea"/>
                <a:cs typeface="+mn-ea"/>
              </a:rPr>
              <a:t>    </a:t>
            </a:r>
            <a:r>
              <a:rPr b="1">
                <a:solidFill>
                  <a:schemeClr val="tx1"/>
                </a:solidFill>
                <a:latin typeface="+mn-ea"/>
                <a:cs typeface="+mn-ea"/>
              </a:rPr>
              <a:t>是Sketch2Code 中AI实现包，主要是利用Azure的Custom Version </a:t>
            </a:r>
            <a:r>
              <a:rPr lang="en-US" b="1">
                <a:solidFill>
                  <a:schemeClr val="tx1"/>
                </a:solidFill>
                <a:latin typeface="+mn-ea"/>
                <a:cs typeface="+mn-ea"/>
              </a:rPr>
              <a:t>Service</a:t>
            </a:r>
            <a:r>
              <a:rPr b="1">
                <a:solidFill>
                  <a:schemeClr val="tx1"/>
                </a:solidFill>
                <a:latin typeface="+mn-ea"/>
                <a:cs typeface="+mn-ea"/>
              </a:rPr>
              <a:t>去实现模型的训练和结果的返回和输出</a:t>
            </a:r>
            <a:r>
              <a:rPr lang="zh-CN" b="1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b="1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zh-CN" b="1">
                <a:solidFill>
                  <a:schemeClr val="tx1"/>
                </a:solidFill>
                <a:latin typeface="+mn-ea"/>
                <a:cs typeface="+mn-ea"/>
              </a:rPr>
              <a:t>   </a:t>
            </a:r>
            <a:r>
              <a:rPr lang="en-US" altLang="zh-CN" b="1">
                <a:solidFill>
                  <a:schemeClr val="tx1"/>
                </a:solidFill>
                <a:latin typeface="+mn-ea"/>
                <a:cs typeface="+mn-ea"/>
              </a:rPr>
              <a:t>Sketch2Code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的核心模型生成包，可以理解是项目的心脏</a:t>
            </a:r>
            <a:endParaRPr lang="zh-CN" b="1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zh-CN">
                <a:latin typeface="+mn-ea"/>
                <a:cs typeface="+mn-ea"/>
              </a:rPr>
              <a:t>  </a:t>
            </a:r>
            <a:endParaRPr lang="zh-CN">
              <a:latin typeface="+mn-ea"/>
              <a:cs typeface="+mn-ea"/>
            </a:endParaRPr>
          </a:p>
        </p:txBody>
      </p:sp>
      <p:pic>
        <p:nvPicPr>
          <p:cNvPr id="5" name="图片 4" descr="A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675" y="43180"/>
            <a:ext cx="8315960" cy="6813550"/>
          </a:xfrm>
          <a:prstGeom prst="rect">
            <a:avLst/>
          </a:prstGeom>
        </p:spPr>
      </p:pic>
      <p:pic>
        <p:nvPicPr>
          <p:cNvPr id="6" name="图片占位符 5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67640" y="4650105"/>
            <a:ext cx="3590925" cy="2145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81103195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0" y="26035"/>
            <a:ext cx="8711565" cy="6820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+mn-ea"/>
                <a:ea typeface="+mn-ea"/>
              </a:rPr>
              <a:t>API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5" name="图片 4" descr="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7245" y="1080770"/>
            <a:ext cx="7207250" cy="5057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2715" y="1532255"/>
            <a:ext cx="2475230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b="0">
                <a:latin typeface="+mn-ea"/>
                <a:cs typeface="+mn-ea"/>
              </a:rPr>
              <a:t> </a:t>
            </a:r>
            <a:r>
              <a:rPr lang="en-US" altLang="zh-CN" sz="2400" b="0">
                <a:latin typeface="+mn-ea"/>
                <a:cs typeface="+mn-ea"/>
              </a:rPr>
              <a:t>  </a:t>
            </a:r>
            <a:r>
              <a:rPr lang="zh-CN" sz="2400" b="0">
                <a:latin typeface="+mn-ea"/>
                <a:cs typeface="+mn-ea"/>
              </a:rPr>
              <a:t>很简单就是提供了一个外界访问的接口，里面调用了</a:t>
            </a:r>
            <a:r>
              <a:rPr lang="en-US" sz="2400" b="0">
                <a:latin typeface="+mn-ea"/>
                <a:cs typeface="+mn-ea"/>
              </a:rPr>
              <a:t>Core</a:t>
            </a:r>
            <a:r>
              <a:rPr lang="zh-CN" sz="2400" b="0">
                <a:latin typeface="+mn-ea"/>
                <a:cs typeface="+mn-ea"/>
              </a:rPr>
              <a:t>包中的</a:t>
            </a:r>
            <a:r>
              <a:rPr lang="en-US" sz="2400" b="0">
                <a:latin typeface="+mn-ea"/>
                <a:cs typeface="+mn-ea"/>
              </a:rPr>
              <a:t>Services/ObjectDetectionAppServices.cs  </a:t>
            </a:r>
            <a:r>
              <a:rPr lang="zh-CN" sz="2400" b="0">
                <a:latin typeface="+mn-ea"/>
                <a:cs typeface="+mn-ea"/>
              </a:rPr>
              <a:t>去组织结构和功能</a:t>
            </a:r>
            <a:endParaRPr lang="zh-CN" sz="2400" b="0">
              <a:latin typeface="+mn-ea"/>
              <a:cs typeface="+mn-ea"/>
            </a:endParaRPr>
          </a:p>
          <a:p>
            <a:pPr indent="0"/>
            <a:r>
              <a:rPr lang="zh-CN" altLang="en-US" sz="2400" b="0">
                <a:latin typeface="+mn-ea"/>
                <a:cs typeface="+mn-ea"/>
              </a:rPr>
              <a:t>  用户访问的接口</a:t>
            </a:r>
            <a:endParaRPr lang="zh-CN" altLang="en-US" sz="2400" b="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微信图片_20181103195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20" y="82550"/>
            <a:ext cx="4168775" cy="6692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2599055"/>
            <a:ext cx="2004060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API / ObjectDetection.cs </a:t>
            </a:r>
            <a:r>
              <a:rPr lang="zh-CN" altLang="en-US" sz="3200">
                <a:sym typeface="+mn-ea"/>
              </a:rPr>
              <a:t>类图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448945" y="-14605"/>
            <a:ext cx="3685540" cy="110236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+mn-ea"/>
                <a:cs typeface="+mj-cs"/>
              </a:rPr>
              <a:t>使用到的软件</a:t>
            </a:r>
            <a:endParaRPr lang="zh-CN" altLang="en-US" sz="4000" dirty="0">
              <a:latin typeface="+mn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1087755"/>
            <a:ext cx="4987290" cy="2650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85" y="1087755"/>
            <a:ext cx="5556885" cy="2596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3870960"/>
            <a:ext cx="11205210" cy="29743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102" y="412750"/>
            <a:ext cx="4165200" cy="1600200"/>
          </a:xfrm>
        </p:spPr>
        <p:txBody>
          <a:bodyPr/>
          <a:p>
            <a:r>
              <a:rPr lang="en-US" altLang="zh-CN">
                <a:latin typeface="+mn-ea"/>
                <a:ea typeface="+mn-ea"/>
              </a:rPr>
              <a:t>Core</a:t>
            </a:r>
            <a:endParaRPr lang="en-US" altLang="zh-CN">
              <a:latin typeface="+mn-ea"/>
              <a:ea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835" y="1209675"/>
            <a:ext cx="3764915" cy="4806950"/>
          </a:xfrm>
        </p:spPr>
        <p:txBody>
          <a:bodyPr>
            <a:noAutofit/>
          </a:bodyPr>
          <a:p>
            <a:r>
              <a:rPr lang="en-US" altLang="zh-CN">
                <a:latin typeface="+mn-ea"/>
                <a:cs typeface="+mn-ea"/>
              </a:rPr>
              <a:t> </a:t>
            </a:r>
            <a:r>
              <a:rPr lang="en-US" altLang="zh-CN" sz="2400">
                <a:latin typeface="+mn-ea"/>
                <a:cs typeface="+mn-ea"/>
              </a:rPr>
              <a:t>  Core</a:t>
            </a:r>
            <a:r>
              <a:rPr lang="zh-CN" altLang="en-US" sz="2400">
                <a:latin typeface="+mn-ea"/>
                <a:cs typeface="+mn-ea"/>
              </a:rPr>
              <a:t>包了</a:t>
            </a:r>
            <a:r>
              <a:rPr lang="en-US" altLang="zh-CN" sz="2400">
                <a:latin typeface="+mn-ea"/>
                <a:cs typeface="+mn-ea"/>
              </a:rPr>
              <a:t>Sketch2Code </a:t>
            </a:r>
            <a:r>
              <a:rPr lang="zh-CN" altLang="en-US" sz="2400">
                <a:latin typeface="+mn-ea"/>
                <a:cs typeface="+mn-ea"/>
              </a:rPr>
              <a:t>功能实现的核心包，里面引入了</a:t>
            </a:r>
            <a:r>
              <a:rPr lang="en-US" altLang="zh-CN" sz="2400">
                <a:latin typeface="+mn-ea"/>
                <a:cs typeface="+mn-ea"/>
              </a:rPr>
              <a:t>AI</a:t>
            </a:r>
            <a:r>
              <a:rPr lang="zh-CN" altLang="en-US" sz="2400">
                <a:latin typeface="+mn-ea"/>
                <a:cs typeface="+mn-ea"/>
              </a:rPr>
              <a:t>包，</a:t>
            </a:r>
            <a:r>
              <a:rPr lang="en-US" altLang="zh-CN" sz="2400">
                <a:latin typeface="+mn-ea"/>
                <a:cs typeface="+mn-ea"/>
              </a:rPr>
              <a:t>AI</a:t>
            </a:r>
            <a:r>
              <a:rPr lang="zh-CN" altLang="en-US" sz="2400">
                <a:latin typeface="+mn-ea"/>
                <a:cs typeface="+mn-ea"/>
              </a:rPr>
              <a:t>包里面的内容是为</a:t>
            </a:r>
            <a:r>
              <a:rPr lang="en-US" altLang="zh-CN" sz="2400">
                <a:latin typeface="+mn-ea"/>
                <a:cs typeface="+mn-ea"/>
              </a:rPr>
              <a:t>Core</a:t>
            </a:r>
            <a:r>
              <a:rPr lang="zh-CN" altLang="en-US" sz="2400">
                <a:latin typeface="+mn-ea"/>
                <a:cs typeface="+mn-ea"/>
              </a:rPr>
              <a:t>包里面服务的，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   对于</a:t>
            </a:r>
            <a:r>
              <a:rPr lang="en-US" altLang="zh-CN" sz="2400">
                <a:latin typeface="+mn-ea"/>
                <a:cs typeface="+mn-ea"/>
              </a:rPr>
              <a:t>Entities</a:t>
            </a:r>
            <a:r>
              <a:rPr lang="zh-CN" altLang="en-US" sz="2400">
                <a:latin typeface="+mn-ea"/>
                <a:cs typeface="+mn-ea"/>
              </a:rPr>
              <a:t>包，主要是实现最后预测结果的实体对应，一个预测结果的与之对应。可以理解是模型结果的映射</a:t>
            </a:r>
            <a:endParaRPr lang="zh-CN" altLang="en-US" sz="2400">
              <a:latin typeface="+mn-ea"/>
              <a:cs typeface="+mn-ea"/>
            </a:endParaRPr>
          </a:p>
        </p:txBody>
      </p:sp>
      <p:pic>
        <p:nvPicPr>
          <p:cNvPr id="5" name="图片 4" descr="C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0" y="144145"/>
            <a:ext cx="7307580" cy="63963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1286510"/>
            <a:ext cx="10786110" cy="1002665"/>
          </a:xfrm>
        </p:spPr>
        <p:txBody>
          <a:bodyPr>
            <a:normAutofit/>
          </a:bodyPr>
          <a:p>
            <a:r>
              <a:rPr lang="en-US" altLang="zh-CN"/>
              <a:t>Core / ObjectDetectionAppService.cs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88515" y="2012950"/>
            <a:ext cx="8312150" cy="3811905"/>
          </a:xfrm>
        </p:spPr>
        <p:txBody>
          <a:bodyPr/>
          <a:p>
            <a:r>
              <a:rPr lang="en-US" altLang="zh-CN"/>
              <a:t>   </a:t>
            </a:r>
            <a:endParaRPr lang="en-US" altLang="zh-CN"/>
          </a:p>
          <a:p>
            <a:endParaRPr lang="en-US" altLang="zh-CN"/>
          </a:p>
          <a:p>
            <a:r>
              <a:rPr lang="en-US" altLang="zh-CN" sz="2800"/>
              <a:t>       Sketch2Code实现的</a:t>
            </a:r>
            <a:r>
              <a:rPr lang="zh-CN" altLang="en-US" sz="2800"/>
              <a:t>核心类</a:t>
            </a:r>
            <a:r>
              <a:rPr lang="en-US" altLang="zh-CN" sz="2800"/>
              <a:t>，里面的方法实现了Sketch2Code的所有功能，项目中对于功能很多的类</a:t>
            </a:r>
            <a:r>
              <a:rPr lang="zh-CN" altLang="en-US" sz="2800"/>
              <a:t>，一般是先定义接口</a:t>
            </a:r>
            <a:r>
              <a:rPr lang="en-US" altLang="zh-CN" sz="2800"/>
              <a:t>，</a:t>
            </a:r>
            <a:r>
              <a:rPr lang="zh-CN" altLang="en-US" sz="2800"/>
              <a:t>再去实现接口中定义的</a:t>
            </a:r>
            <a:r>
              <a:rPr lang="en-US" altLang="zh-CN" sz="2800"/>
              <a:t>方法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380" y="358140"/>
            <a:ext cx="2084070" cy="5819140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+mn-ea"/>
              </a:rPr>
              <a:t>Sketch2Code.Core </a:t>
            </a:r>
            <a:r>
              <a:rPr lang="en-US" altLang="zh-CN" sz="2800">
                <a:latin typeface="+mn-ea"/>
              </a:rPr>
              <a:t>/  Services /  ObjectDetectionAppService.cs</a:t>
            </a:r>
            <a:endParaRPr lang="en-US" altLang="zh-CN">
              <a:latin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</a:rPr>
              <a:t>  </a:t>
            </a:r>
            <a:endParaRPr lang="zh-CN" altLang="en-US">
              <a:latin typeface="+mn-ea"/>
            </a:endParaRPr>
          </a:p>
        </p:txBody>
      </p:sp>
      <p:pic>
        <p:nvPicPr>
          <p:cNvPr id="4" name="图片 3" descr="微信图片_20181103195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340" y="344170"/>
            <a:ext cx="9354820" cy="6205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270" y="2082800"/>
            <a:ext cx="1111250" cy="3253740"/>
          </a:xfrm>
        </p:spPr>
        <p:txBody>
          <a:bodyPr/>
          <a:p>
            <a:pPr marL="0" indent="0">
              <a:buNone/>
            </a:pPr>
            <a:r>
              <a:rPr lang="en-US" altLang="zh-CN" sz="2800">
                <a:latin typeface="+mn-ea"/>
                <a:cs typeface="+mn-ea"/>
              </a:rPr>
              <a:t>Core</a:t>
            </a:r>
            <a:r>
              <a:rPr lang="zh-CN" altLang="en-US" sz="2800">
                <a:latin typeface="+mn-ea"/>
                <a:cs typeface="+mn-ea"/>
              </a:rPr>
              <a:t>包</a:t>
            </a:r>
            <a:endParaRPr lang="zh-CN" altLang="en-US" sz="280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2800">
                <a:latin typeface="+mn-ea"/>
                <a:cs typeface="+mn-ea"/>
              </a:rPr>
              <a:t>类</a:t>
            </a:r>
            <a:endParaRPr lang="zh-CN" altLang="en-US" sz="280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2800">
                <a:latin typeface="+mn-ea"/>
                <a:cs typeface="+mn-ea"/>
              </a:rPr>
              <a:t>关</a:t>
            </a:r>
            <a:endParaRPr lang="zh-CN" altLang="en-US" sz="280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2800">
                <a:latin typeface="+mn-ea"/>
                <a:cs typeface="+mn-ea"/>
              </a:rPr>
              <a:t>系</a:t>
            </a:r>
            <a:endParaRPr lang="zh-CN" altLang="en-US" sz="2800">
              <a:latin typeface="+mn-ea"/>
              <a:cs typeface="+mn-ea"/>
            </a:endParaRPr>
          </a:p>
        </p:txBody>
      </p:sp>
      <p:pic>
        <p:nvPicPr>
          <p:cNvPr id="4" name="图片 3" descr="QQ图片20181103195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118745"/>
            <a:ext cx="9952355" cy="6629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195" y="161290"/>
            <a:ext cx="4164965" cy="664210"/>
          </a:xfrm>
        </p:spPr>
        <p:txBody>
          <a:bodyPr>
            <a:normAutofit fontScale="90000"/>
          </a:bodyPr>
          <a:p>
            <a:r>
              <a:rPr lang="en-US" altLang="zh-CN">
                <a:latin typeface="+mn-ea"/>
                <a:ea typeface="+mn-ea"/>
              </a:rPr>
              <a:t>Test</a:t>
            </a:r>
            <a:endParaRPr lang="en-US" altLang="zh-CN">
              <a:latin typeface="+mn-ea"/>
              <a:ea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70" y="825500"/>
            <a:ext cx="3540760" cy="3601085"/>
          </a:xfrm>
        </p:spPr>
        <p:txBody>
          <a:bodyPr>
            <a:normAutofit lnSpcReduction="20000"/>
          </a:bodyPr>
          <a:p>
            <a:r>
              <a:rPr lang="en-US" altLang="zh-CN">
                <a:latin typeface="+mn-ea"/>
                <a:cs typeface="+mn-ea"/>
              </a:rPr>
              <a:t>   </a:t>
            </a:r>
            <a:r>
              <a:rPr lang="zh-CN" altLang="en-US">
                <a:latin typeface="+mn-ea"/>
                <a:cs typeface="+mn-ea"/>
              </a:rPr>
              <a:t>对功能实现测试的包，对系统的功能进行测试。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   ApplicationTests.cs功能能性测试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   DowloadFile.cs 下载结果的测试。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   </a:t>
            </a:r>
            <a:r>
              <a:rPr lang="en-US" altLang="zh-CN">
                <a:latin typeface="+mn-ea"/>
                <a:cs typeface="+mn-ea"/>
              </a:rPr>
              <a:t>AITest.cs</a:t>
            </a:r>
            <a:r>
              <a:rPr lang="zh-CN" altLang="en-US">
                <a:latin typeface="+mn-ea"/>
                <a:cs typeface="+mn-ea"/>
              </a:rPr>
              <a:t>对</a:t>
            </a:r>
            <a:r>
              <a:rPr lang="en-US" altLang="zh-CN">
                <a:latin typeface="+mn-ea"/>
                <a:cs typeface="+mn-ea"/>
              </a:rPr>
              <a:t>AI</a:t>
            </a:r>
            <a:r>
              <a:rPr lang="zh-CN" altLang="en-US">
                <a:latin typeface="+mn-ea"/>
                <a:cs typeface="+mn-ea"/>
              </a:rPr>
              <a:t>的测试</a:t>
            </a: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   两个类中都使用到Core中核心类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5" name="图片 4" descr="Tes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9595" y="161290"/>
            <a:ext cx="7697470" cy="6644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" y="4730115"/>
            <a:ext cx="3141980" cy="2075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7820" y="185420"/>
            <a:ext cx="8543290" cy="101409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包重要的几个</a:t>
            </a:r>
            <a:r>
              <a:rPr lang="en-US" altLang="zh-CN" dirty="0">
                <a:solidFill>
                  <a:schemeClr val="tx1"/>
                </a:solidFill>
              </a:rPr>
              <a:t>CSS</a:t>
            </a:r>
            <a:r>
              <a:rPr lang="zh-CN" altLang="en-US" dirty="0">
                <a:solidFill>
                  <a:schemeClr val="tx1"/>
                </a:solidFill>
              </a:rPr>
              <a:t>文件关系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4" descr="Cont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85" y="1199515"/>
            <a:ext cx="9730105" cy="54730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0930" y="39370"/>
            <a:ext cx="10157460" cy="6845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563245"/>
            <a:ext cx="12176125" cy="6115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>
            <p:custDataLst>
              <p:tags r:id="rId1"/>
            </p:custDataLst>
          </p:nvPr>
        </p:nvSpPr>
        <p:spPr>
          <a:xfrm>
            <a:off x="8420100" y="1"/>
            <a:ext cx="3771900" cy="685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  <a:sym typeface="Arial" panose="020B0604020202020204"/>
            </a:endParaRPr>
          </a:p>
        </p:txBody>
      </p:sp>
      <p:cxnSp>
        <p:nvCxnSpPr>
          <p:cNvPr id="100" name="直接连接符 99"/>
          <p:cNvCxnSpPr/>
          <p:nvPr>
            <p:custDataLst>
              <p:tags r:id="rId2"/>
            </p:custDataLst>
          </p:nvPr>
        </p:nvCxnSpPr>
        <p:spPr>
          <a:xfrm>
            <a:off x="368445" y="215485"/>
            <a:ext cx="325437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44195" y="349598"/>
            <a:ext cx="7555280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>
              <a:defRPr sz="2800" b="1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总结：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93420" y="1007745"/>
            <a:ext cx="7555230" cy="5586095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en-US"/>
            </a:defPPr>
            <a:lvl1pPr defTabSz="1218565">
              <a:lnSpc>
                <a:spcPct val="12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、根据我们对源码的分析，这个系统的主要难点在后端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Service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服务的调用上，和微软自身的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CustomVersion service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上。对于手绘图片的模型训练上，</a:t>
            </a:r>
            <a:endParaRPr lang="zh-CN" altLang="en-US" sz="2800" dirty="0">
              <a:solidFill>
                <a:schemeClr val="tx1"/>
              </a:solidFill>
              <a:cs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sketch2Code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这个系统，我们认为是微软中的一个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Demo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、我们根据其他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CustomVersion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官网提供的服务，我们推断，微软后期可能会加入语音的部分，比如，我根据语音的情况，生成模型，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这是完全有可能的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自动生成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html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代码</a:t>
            </a:r>
            <a:endParaRPr lang="zh-CN" altLang="en-US" sz="2800" dirty="0">
              <a:solidFill>
                <a:schemeClr val="tx1"/>
              </a:solidFill>
              <a:cs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、微软的 Windows AI Platform 的模型定义和训练，更多还是需要借助云端来实现 </a:t>
            </a:r>
            <a:r>
              <a:rPr lang="zh-CN" altLang="en-US" dirty="0">
                <a:solidFill>
                  <a:schemeClr val="tx1"/>
                </a:solidFill>
                <a:cs typeface="+mn-ea"/>
              </a:rPr>
              <a:t> </a:t>
            </a:r>
            <a:endParaRPr lang="zh-CN" altLang="en-US" dirty="0">
              <a:solidFill>
                <a:schemeClr val="tx1"/>
              </a:solidFill>
              <a:cs typeface="+mn-ea"/>
            </a:endParaRPr>
          </a:p>
          <a:p>
            <a:endParaRPr lang="zh-CN" altLang="en-US" dirty="0">
              <a:solidFill>
                <a:schemeClr val="tx1"/>
              </a:solidFill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660400"/>
            <a:ext cx="3568700" cy="57892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 bldLvl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01650" y="243840"/>
            <a:ext cx="574865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+mn-ea"/>
                <a:cs typeface="+mn-ea"/>
                <a:sym typeface="+mn-ea"/>
              </a:rPr>
              <a:t>5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、Cognitive Services（认知服务）中，目前还处于 PREVIEW 阶段。虽然叫做 Custom Vision，但是目前只提供了图像自定义，或者叫做图像分类功能，在正式发布使用后应该会扩充影像定义的其他领域。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7、在Android和IOS端实现了Custom version 的测试 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    Azure-Samples/cognitive-services-ios-customvision-sample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    Azure-Samples/cognitive-services-android-customvision-sample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8、Azure 的认知服务 SDK链接：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https://github.com/Microsoft/Cognitive-CustomVision-Windows/. </a:t>
            </a:r>
            <a:endParaRPr lang="zh-CN" altLang="en-US" sz="2400" dirty="0">
              <a:latin typeface="+mn-ea"/>
              <a:cs typeface="+mn-ea"/>
            </a:endParaRPr>
          </a:p>
          <a:p>
            <a:endParaRPr lang="zh-CN" altLang="en-US" sz="2400" dirty="0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305" y="243840"/>
            <a:ext cx="5716270" cy="6369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527050"/>
            <a:ext cx="4561205" cy="95694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  <a:cs typeface="+mn-ea"/>
              </a:rPr>
              <a:t>Sketch2Code</a:t>
            </a:r>
            <a:r>
              <a:rPr lang="zh-CN" altLang="en-US" dirty="0">
                <a:latin typeface="+mn-ea"/>
                <a:ea typeface="+mn-ea"/>
                <a:cs typeface="+mn-ea"/>
              </a:rPr>
              <a:t>代码</a:t>
            </a:r>
            <a:endParaRPr lang="zh-CN" altLang="en-US" dirty="0">
              <a:latin typeface="+mn-ea"/>
              <a:ea typeface="+mn-ea"/>
              <a:cs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691005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  <a:cs typeface="+mn-ea"/>
              </a:rPr>
              <a:t>1</a:t>
            </a:r>
            <a:r>
              <a:rPr lang="zh-CN" altLang="en-US" dirty="0">
                <a:latin typeface="+mn-ea"/>
                <a:cs typeface="+mn-ea"/>
              </a:rPr>
              <a:t>、</a:t>
            </a:r>
            <a:r>
              <a:rPr lang="en-US" altLang="zh-CN" dirty="0">
                <a:latin typeface="+mn-ea"/>
                <a:cs typeface="+mn-ea"/>
              </a:rPr>
              <a:t>C#</a:t>
            </a:r>
            <a:r>
              <a:rPr lang="zh-CN" altLang="en-US" dirty="0">
                <a:latin typeface="+mn-ea"/>
                <a:cs typeface="+mn-ea"/>
              </a:rPr>
              <a:t>开发的</a:t>
            </a:r>
            <a:r>
              <a:rPr lang="en-US" altLang="zh-CN" dirty="0">
                <a:latin typeface="+mn-ea"/>
                <a:cs typeface="+mn-ea"/>
              </a:rPr>
              <a:t>Web</a:t>
            </a:r>
            <a:r>
              <a:rPr lang="zh-CN" altLang="en-US" dirty="0">
                <a:latin typeface="+mn-ea"/>
                <a:cs typeface="+mn-ea"/>
              </a:rPr>
              <a:t>程序</a:t>
            </a:r>
            <a:endParaRPr lang="zh-CN" altLang="en-US" dirty="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cs typeface="+mn-ea"/>
              </a:rPr>
              <a:t>2</a:t>
            </a:r>
            <a:r>
              <a:rPr lang="zh-CN" altLang="en-US" dirty="0">
                <a:latin typeface="+mn-ea"/>
                <a:cs typeface="+mn-ea"/>
              </a:rPr>
              <a:t>、代码行数大约为</a:t>
            </a:r>
            <a:r>
              <a:rPr lang="en-US" altLang="zh-CN" dirty="0">
                <a:latin typeface="+mn-ea"/>
                <a:cs typeface="+mn-ea"/>
              </a:rPr>
              <a:t>45000</a:t>
            </a:r>
            <a:r>
              <a:rPr lang="zh-CN" altLang="en-US" dirty="0">
                <a:latin typeface="+mn-ea"/>
                <a:cs typeface="+mn-ea"/>
              </a:rPr>
              <a:t>，主要的代码量是集中在</a:t>
            </a:r>
            <a:r>
              <a:rPr lang="en-US" altLang="zh-CN" dirty="0">
                <a:latin typeface="+mn-ea"/>
                <a:cs typeface="+mn-ea"/>
              </a:rPr>
              <a:t>Web</a:t>
            </a:r>
            <a:r>
              <a:rPr lang="zh-CN" altLang="en-US" dirty="0">
                <a:latin typeface="+mn-ea"/>
                <a:cs typeface="+mn-ea"/>
              </a:rPr>
              <a:t>包里面，主要是</a:t>
            </a:r>
            <a:r>
              <a:rPr lang="en-US" altLang="zh-CN" dirty="0">
                <a:latin typeface="+mn-ea"/>
                <a:cs typeface="+mn-ea"/>
              </a:rPr>
              <a:t>JS</a:t>
            </a:r>
            <a:r>
              <a:rPr lang="zh-CN" altLang="en-US" dirty="0">
                <a:latin typeface="+mn-ea"/>
                <a:cs typeface="+mn-ea"/>
              </a:rPr>
              <a:t>文件、</a:t>
            </a:r>
            <a:r>
              <a:rPr lang="en-US" altLang="zh-CN" dirty="0">
                <a:latin typeface="+mn-ea"/>
                <a:cs typeface="+mn-ea"/>
              </a:rPr>
              <a:t>CSS</a:t>
            </a:r>
            <a:r>
              <a:rPr lang="zh-CN" altLang="en-US" dirty="0">
                <a:latin typeface="+mn-ea"/>
                <a:cs typeface="+mn-ea"/>
              </a:rPr>
              <a:t>文件、</a:t>
            </a:r>
            <a:r>
              <a:rPr lang="en-US" altLang="zh-CN" dirty="0">
                <a:latin typeface="+mn-ea"/>
                <a:cs typeface="+mn-ea"/>
              </a:rPr>
              <a:t>cshtml</a:t>
            </a:r>
            <a:r>
              <a:rPr lang="zh-CN" altLang="en-US" dirty="0">
                <a:latin typeface="+mn-ea"/>
                <a:cs typeface="+mn-ea"/>
              </a:rPr>
              <a:t>动态页面。前端使用了</a:t>
            </a:r>
            <a:r>
              <a:rPr lang="en-US" altLang="zh-CN" dirty="0">
                <a:latin typeface="+mn-ea"/>
                <a:cs typeface="+mn-ea"/>
              </a:rPr>
              <a:t>Jquery</a:t>
            </a:r>
            <a:endParaRPr lang="zh-CN" altLang="en-US" dirty="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  <a:cs typeface="+mn-ea"/>
              </a:rPr>
              <a:t>     </a:t>
            </a:r>
            <a:endParaRPr lang="zh-CN" altLang="en-US" dirty="0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383280"/>
            <a:ext cx="4400550" cy="3362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30" y="3383280"/>
            <a:ext cx="5391785" cy="33623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93395" y="1828800"/>
            <a:ext cx="11321415" cy="1347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Sketch2Code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未来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45740" y="3293110"/>
            <a:ext cx="8387715" cy="2115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>
                <a:latin typeface="+mn-ea"/>
                <a:ea typeface="+mn-ea"/>
                <a:cs typeface="+mn-ea"/>
              </a:rPr>
              <a:t>    </a:t>
            </a:r>
            <a:r>
              <a:rPr lang="zh-CN" altLang="en-US" sz="2400" dirty="0">
                <a:latin typeface="+mn-ea"/>
                <a:ea typeface="+mn-ea"/>
                <a:cs typeface="+mn-ea"/>
              </a:rPr>
              <a:t>微软的</a:t>
            </a:r>
            <a:r>
              <a:rPr lang="en-US" altLang="zh-CN" sz="2400" dirty="0">
                <a:latin typeface="+mn-ea"/>
                <a:ea typeface="+mn-ea"/>
                <a:cs typeface="+mn-ea"/>
              </a:rPr>
              <a:t>Sketch2Code</a:t>
            </a:r>
            <a:r>
              <a:rPr lang="zh-CN" altLang="en-US" sz="2400" dirty="0">
                <a:latin typeface="+mn-ea"/>
                <a:ea typeface="+mn-ea"/>
                <a:cs typeface="+mn-ea"/>
              </a:rPr>
              <a:t>随着人工智能、机器学习以及深度学习技术的发展，在自动生成代码，更可能是生成动态的网页上有很大的突破和成绩。难点可能在于大量用于模型训练的数据获取上。已经最后的模型训练上</a:t>
            </a:r>
            <a:endParaRPr lang="zh-CN" altLang="en-US" sz="2000" dirty="0">
              <a:latin typeface="+mn-ea"/>
              <a:ea typeface="+mn-ea"/>
              <a:cs typeface="+mn-ea"/>
            </a:endParaRPr>
          </a:p>
          <a:p>
            <a:endParaRPr lang="zh-CN" altLang="en-US" sz="2000" dirty="0">
              <a:latin typeface="+mn-ea"/>
              <a:ea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7620" y="4714240"/>
            <a:ext cx="12206605" cy="21539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  <a:sym typeface="Arial" panose="020B0604020202020204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610059" y="438469"/>
            <a:ext cx="32543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形 7"/>
          <p:cNvSpPr/>
          <p:nvPr>
            <p:custDataLst>
              <p:tags r:id="rId3"/>
            </p:custDataLst>
          </p:nvPr>
        </p:nvSpPr>
        <p:spPr>
          <a:xfrm rot="5400000">
            <a:off x="790671" y="5250536"/>
            <a:ext cx="241150" cy="241150"/>
          </a:xfrm>
          <a:prstGeom prst="corner">
            <a:avLst>
              <a:gd name="adj1" fmla="val 16636"/>
              <a:gd name="adj2" fmla="val 173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  <a:sym typeface="Arial" panose="020B0604020202020204"/>
            </a:endParaRPr>
          </a:p>
        </p:txBody>
      </p:sp>
      <p:sp>
        <p:nvSpPr>
          <p:cNvPr id="9" name="L 形 8"/>
          <p:cNvSpPr/>
          <p:nvPr>
            <p:custDataLst>
              <p:tags r:id="rId4"/>
            </p:custDataLst>
          </p:nvPr>
        </p:nvSpPr>
        <p:spPr>
          <a:xfrm rot="16200000">
            <a:off x="6536005" y="6023073"/>
            <a:ext cx="241150" cy="241150"/>
          </a:xfrm>
          <a:prstGeom prst="corner">
            <a:avLst>
              <a:gd name="adj1" fmla="val 16636"/>
              <a:gd name="adj2" fmla="val 173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  <a:sym typeface="Arial" panose="020B0604020202020204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68655" y="177165"/>
            <a:ext cx="941705" cy="523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>
              <a:defRPr sz="2800" b="1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收获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182370" y="700405"/>
            <a:ext cx="4907280" cy="4352925"/>
          </a:xfrm>
          <a:prstGeom prst="rect">
            <a:avLst/>
          </a:prstGeom>
        </p:spPr>
        <p:txBody>
          <a:bodyPr wrap="square">
            <a:normAutofit fontScale="90000" lnSpcReduction="10000"/>
          </a:bodyPr>
          <a:lstStyle>
            <a:defPPr>
              <a:defRPr lang="en-US"/>
            </a:defPPr>
            <a:lvl1pPr defTabSz="1218565">
              <a:lnSpc>
                <a:spcPct val="15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cs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cs typeface="+mn-ea"/>
              </a:rPr>
              <a:t>   1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、从</a:t>
            </a:r>
            <a:r>
              <a:rPr lang="en-US" altLang="zh-CN" sz="2400" dirty="0">
                <a:solidFill>
                  <a:schemeClr val="tx1"/>
                </a:solidFill>
                <a:cs typeface="+mn-ea"/>
              </a:rPr>
              <a:t>Sketch2Code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源码分析中我们学到一些东西。一个系统的文件结构是怎么安排的</a:t>
            </a:r>
            <a:endParaRPr lang="zh-CN" altLang="en-US" dirty="0">
              <a:solidFill>
                <a:schemeClr val="tx1"/>
              </a:solidFill>
              <a:cs typeface="+mn-ea"/>
            </a:endParaRPr>
          </a:p>
          <a:p>
            <a:r>
              <a:rPr lang="zh-CN" altLang="en-US" sz="2800" dirty="0">
                <a:solidFill>
                  <a:schemeClr val="tx1"/>
                </a:solidFill>
                <a:cs typeface="+mn-ea"/>
              </a:rPr>
              <a:t>   </a:t>
            </a:r>
            <a:r>
              <a:rPr lang="en-US" altLang="zh-CN" sz="2800" dirty="0">
                <a:solidFill>
                  <a:schemeClr val="tx1"/>
                </a:solidFill>
                <a:cs typeface="+mn-ea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cs typeface="+mn-ea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cs typeface="+mn-ea"/>
              </a:rPr>
              <a:t>Github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的协同开发，我们之间有着明确的分工。在</a:t>
            </a:r>
            <a:r>
              <a:rPr lang="en-US" altLang="zh-CN" sz="2400" dirty="0">
                <a:solidFill>
                  <a:schemeClr val="tx1"/>
                </a:solidFill>
                <a:cs typeface="+mn-ea"/>
              </a:rPr>
              <a:t>Github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上共同完成一个项目。</a:t>
            </a:r>
            <a:endParaRPr lang="zh-CN" altLang="en-US" sz="2400" dirty="0">
              <a:solidFill>
                <a:schemeClr val="tx1"/>
              </a:solidFill>
              <a:cs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cs typeface="+mn-ea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cs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、如何去分析一份源码。遇到问题如何去解决</a:t>
            </a:r>
            <a:endParaRPr lang="zh-CN" altLang="en-US" dirty="0">
              <a:solidFill>
                <a:schemeClr val="tx1"/>
              </a:solidFill>
              <a:cs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cs typeface="+mn-ea"/>
              </a:rPr>
              <a:t>        </a:t>
            </a:r>
            <a:endParaRPr lang="zh-CN" altLang="en-US" dirty="0">
              <a:solidFill>
                <a:schemeClr val="tx1"/>
              </a:solidFill>
              <a:cs typeface="+mn-ea"/>
            </a:endParaRPr>
          </a:p>
          <a:p>
            <a:endParaRPr lang="zh-CN" altLang="en-US" dirty="0">
              <a:solidFill>
                <a:schemeClr val="tx1"/>
              </a:solidFill>
              <a:cs typeface="+mn-ea"/>
            </a:endParaRPr>
          </a:p>
          <a:p>
            <a:endParaRPr lang="zh-CN" altLang="en-US" dirty="0">
              <a:solidFill>
                <a:schemeClr val="tx1"/>
              </a:solidFill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17290" y="5329614"/>
            <a:ext cx="5959865" cy="92333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en-US"/>
            </a:defPPr>
            <a:lvl1pPr algn="ctr" defTabSz="1218565">
              <a:lnSpc>
                <a:spcPct val="15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2400" dirty="0">
                <a:solidFill>
                  <a:schemeClr val="tx1"/>
                </a:solidFill>
                <a:cs typeface="+mn-ea"/>
              </a:rPr>
              <a:t>Sketch2Code</a:t>
            </a:r>
            <a:r>
              <a:rPr lang="zh-CN" altLang="en-US" sz="2400" dirty="0">
                <a:solidFill>
                  <a:schemeClr val="tx1"/>
                </a:solidFill>
                <a:cs typeface="+mn-ea"/>
              </a:rPr>
              <a:t>源码的分析</a:t>
            </a:r>
            <a:endParaRPr lang="zh-CN" altLang="en-US" sz="2400" dirty="0">
              <a:solidFill>
                <a:schemeClr val="tx1"/>
              </a:solidFill>
              <a:cs typeface="+mn-ea"/>
            </a:endParaRPr>
          </a:p>
        </p:txBody>
      </p:sp>
      <p:pic>
        <p:nvPicPr>
          <p:cNvPr id="11266" name="内容占位符 5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385" y="709930"/>
            <a:ext cx="5741670" cy="4343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430530" y="222885"/>
            <a:ext cx="8145780" cy="720090"/>
          </a:xfrm>
          <a:prstGeom prst="rect">
            <a:avLst/>
          </a:prstGeom>
          <a:noFill/>
        </p:spPr>
        <p:txBody>
          <a:bodyPr wrap="square" rtlCol="0" anchor="ctr">
            <a:normAutofit fontScale="60000"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+mj-lt"/>
                <a:ea typeface="+mj-ea"/>
                <a:cs typeface="+mj-cs"/>
              </a:rPr>
              <a:t>Github</a:t>
            </a:r>
            <a:r>
              <a:rPr lang="zh-CN" altLang="en-US" sz="4000" dirty="0">
                <a:latin typeface="+mj-lt"/>
                <a:ea typeface="+mj-ea"/>
                <a:cs typeface="+mj-cs"/>
              </a:rPr>
              <a:t>截图</a:t>
            </a:r>
            <a:endParaRPr lang="zh-CN" alt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445" y="854075"/>
            <a:ext cx="7433310" cy="5924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775" y="605790"/>
            <a:ext cx="8530590" cy="6089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140" y="287655"/>
            <a:ext cx="8561705" cy="64471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55495" y="1502410"/>
            <a:ext cx="8340090" cy="3263900"/>
          </a:xfrm>
        </p:spPr>
        <p:txBody>
          <a:bodyPr>
            <a:normAutofit/>
          </a:bodyPr>
          <a:lstStyle/>
          <a:p>
            <a:r>
              <a:rPr lang="zh-CN" altLang="en-US"/>
              <a:t>感谢老师的指导</a:t>
            </a:r>
            <a:br>
              <a:rPr lang="zh-CN" altLang="en-US"/>
            </a:br>
            <a:r>
              <a:rPr lang="zh-CN" altLang="en-US"/>
              <a:t>感谢各位同学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030" y="113030"/>
            <a:ext cx="7345680" cy="1044575"/>
          </a:xfrm>
        </p:spPr>
        <p:txBody>
          <a:bodyPr>
            <a:normAutofit fontScale="90000"/>
          </a:bodyPr>
          <a:p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Sketch2Code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总体的结构是：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9435" y="1393825"/>
            <a:ext cx="5422900" cy="5050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82360" y="1305560"/>
            <a:ext cx="51809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en-US" altLang="zh-CN" sz="2000">
                <a:latin typeface="+mn-ea"/>
                <a:cs typeface="+mn-ea"/>
              </a:rPr>
              <a:t> 1</a:t>
            </a:r>
            <a:r>
              <a:rPr lang="zh-CN" altLang="en-US" sz="2000">
                <a:latin typeface="+mn-ea"/>
                <a:cs typeface="+mn-ea"/>
              </a:rPr>
              <a:t>、项目是由</a:t>
            </a:r>
            <a:r>
              <a:rPr lang="en-US" altLang="zh-CN" sz="2000">
                <a:latin typeface="+mn-ea"/>
                <a:cs typeface="+mn-ea"/>
              </a:rPr>
              <a:t>AI</a:t>
            </a:r>
            <a:r>
              <a:rPr lang="zh-CN" altLang="en-US" sz="2000">
                <a:latin typeface="+mn-ea"/>
                <a:cs typeface="+mn-ea"/>
              </a:rPr>
              <a:t>、</a:t>
            </a:r>
            <a:r>
              <a:rPr lang="en-US" altLang="zh-CN" sz="2000">
                <a:latin typeface="+mn-ea"/>
                <a:cs typeface="+mn-ea"/>
              </a:rPr>
              <a:t>API</a:t>
            </a:r>
            <a:r>
              <a:rPr lang="zh-CN" altLang="en-US" sz="2000">
                <a:latin typeface="+mn-ea"/>
                <a:cs typeface="+mn-ea"/>
              </a:rPr>
              <a:t>、</a:t>
            </a:r>
            <a:r>
              <a:rPr lang="en-US" altLang="zh-CN" sz="2000">
                <a:latin typeface="+mn-ea"/>
                <a:cs typeface="+mn-ea"/>
              </a:rPr>
              <a:t>Core</a:t>
            </a:r>
            <a:r>
              <a:rPr lang="zh-CN" altLang="en-US" sz="2000">
                <a:latin typeface="+mn-ea"/>
                <a:cs typeface="+mn-ea"/>
              </a:rPr>
              <a:t>、</a:t>
            </a:r>
            <a:r>
              <a:rPr lang="en-US" altLang="zh-CN" sz="2000">
                <a:latin typeface="+mn-ea"/>
                <a:cs typeface="+mn-ea"/>
              </a:rPr>
              <a:t>Test</a:t>
            </a:r>
            <a:r>
              <a:rPr lang="zh-CN" altLang="en-US" sz="2000">
                <a:latin typeface="+mn-ea"/>
                <a:cs typeface="+mn-ea"/>
              </a:rPr>
              <a:t>和</a:t>
            </a:r>
            <a:r>
              <a:rPr lang="en-US" altLang="zh-CN" sz="2000">
                <a:latin typeface="+mn-ea"/>
                <a:cs typeface="+mn-ea"/>
              </a:rPr>
              <a:t>Web  5</a:t>
            </a:r>
            <a:r>
              <a:rPr lang="zh-CN" altLang="en-US" sz="2000">
                <a:latin typeface="+mn-ea"/>
                <a:cs typeface="+mn-ea"/>
              </a:rPr>
              <a:t>个包构成，各自完成各自的功能。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</a:t>
            </a:r>
            <a:r>
              <a:rPr lang="en-US" altLang="zh-CN" sz="2000">
                <a:latin typeface="+mn-ea"/>
                <a:cs typeface="+mn-ea"/>
              </a:rPr>
              <a:t>2</a:t>
            </a:r>
            <a:r>
              <a:rPr lang="zh-CN" altLang="en-US" sz="2000">
                <a:latin typeface="+mn-ea"/>
                <a:cs typeface="+mn-ea"/>
              </a:rPr>
              <a:t>、另外包括了</a:t>
            </a:r>
            <a:r>
              <a:rPr lang="en-US" altLang="zh-CN" sz="2000">
                <a:latin typeface="+mn-ea"/>
                <a:cs typeface="+mn-ea"/>
              </a:rPr>
              <a:t>images</a:t>
            </a:r>
            <a:r>
              <a:rPr lang="zh-CN" altLang="en-US" sz="2000">
                <a:latin typeface="+mn-ea"/>
                <a:cs typeface="+mn-ea"/>
              </a:rPr>
              <a:t>、</a:t>
            </a:r>
            <a:r>
              <a:rPr lang="en-US" altLang="zh-CN" sz="2000">
                <a:latin typeface="+mn-ea"/>
                <a:cs typeface="+mn-ea"/>
              </a:rPr>
              <a:t>model</a:t>
            </a:r>
            <a:r>
              <a:rPr lang="zh-CN" altLang="en-US" sz="2000">
                <a:latin typeface="+mn-ea"/>
                <a:cs typeface="+mn-ea"/>
              </a:rPr>
              <a:t>和</a:t>
            </a:r>
            <a:r>
              <a:rPr lang="en-US" altLang="zh-CN" sz="2000">
                <a:latin typeface="+mn-ea"/>
                <a:cs typeface="+mn-ea"/>
              </a:rPr>
              <a:t>packages</a:t>
            </a:r>
            <a:r>
              <a:rPr lang="zh-CN" altLang="en-US" sz="2000">
                <a:latin typeface="+mn-ea"/>
                <a:cs typeface="+mn-ea"/>
              </a:rPr>
              <a:t>文件。</a:t>
            </a:r>
            <a:r>
              <a:rPr lang="en-US" altLang="zh-CN" sz="2000">
                <a:latin typeface="+mn-ea"/>
                <a:cs typeface="+mn-ea"/>
              </a:rPr>
              <a:t>packages</a:t>
            </a:r>
            <a:r>
              <a:rPr lang="zh-CN" altLang="en-US" sz="2000">
                <a:latin typeface="+mn-ea"/>
                <a:cs typeface="+mn-ea"/>
              </a:rPr>
              <a:t>包里面主要的项目开发中使用到的</a:t>
            </a:r>
            <a:r>
              <a:rPr lang="en-US" altLang="zh-CN" sz="2000">
                <a:latin typeface="+mn-ea"/>
                <a:cs typeface="+mn-ea"/>
              </a:rPr>
              <a:t>SDK</a:t>
            </a:r>
            <a:endParaRPr lang="en-US" altLang="zh-CN" sz="2000">
              <a:latin typeface="+mn-ea"/>
              <a:cs typeface="+mn-ea"/>
            </a:endParaRPr>
          </a:p>
          <a:p>
            <a:r>
              <a:rPr lang="zh-CN" altLang="en-US" sz="2000">
                <a:latin typeface="+mn-ea"/>
                <a:cs typeface="+mn-ea"/>
              </a:rPr>
              <a:t>   </a:t>
            </a:r>
            <a:r>
              <a:rPr lang="en-US" altLang="zh-CN" sz="2000">
                <a:latin typeface="+mn-ea"/>
                <a:cs typeface="+mn-ea"/>
              </a:rPr>
              <a:t>3</a:t>
            </a:r>
            <a:r>
              <a:rPr lang="zh-CN" altLang="en-US" sz="2000">
                <a:latin typeface="+mn-ea"/>
                <a:cs typeface="+mn-ea"/>
              </a:rPr>
              <a:t>、</a:t>
            </a:r>
            <a:r>
              <a:rPr lang="en-US" altLang="zh-CN" sz="2000">
                <a:latin typeface="+mn-ea"/>
                <a:cs typeface="+mn-ea"/>
              </a:rPr>
              <a:t>VS</a:t>
            </a:r>
            <a:r>
              <a:rPr lang="zh-CN" altLang="en-US" sz="2000">
                <a:latin typeface="+mn-ea"/>
                <a:cs typeface="+mn-ea"/>
              </a:rPr>
              <a:t>的解决方案生成的</a:t>
            </a:r>
            <a:r>
              <a:rPr lang="en-US" altLang="zh-CN" sz="2000">
                <a:latin typeface="+mn-ea"/>
                <a:cs typeface="+mn-ea"/>
              </a:rPr>
              <a:t>BoxGeoimageTest</a:t>
            </a:r>
            <a:r>
              <a:rPr lang="zh-CN" altLang="en-US" sz="2000">
                <a:latin typeface="+mn-ea"/>
                <a:cs typeface="+mn-ea"/>
              </a:rPr>
              <a:t>和</a:t>
            </a:r>
            <a:r>
              <a:rPr lang="en-US" altLang="zh-CN" sz="2000">
                <a:latin typeface="+mn-ea"/>
                <a:cs typeface="+mn-ea"/>
              </a:rPr>
              <a:t>GeometryUI</a:t>
            </a:r>
            <a:r>
              <a:rPr lang="zh-CN" altLang="en-US" sz="2000">
                <a:latin typeface="+mn-ea"/>
                <a:cs typeface="+mn-ea"/>
              </a:rPr>
              <a:t>，是不可用的，这两包是与</a:t>
            </a:r>
            <a:r>
              <a:rPr lang="en-US" altLang="zh-CN" sz="2000">
                <a:latin typeface="+mn-ea"/>
                <a:cs typeface="+mn-ea"/>
              </a:rPr>
              <a:t>Core</a:t>
            </a:r>
            <a:r>
              <a:rPr lang="zh-CN" altLang="en-US" sz="2000">
                <a:latin typeface="+mn-ea"/>
                <a:cs typeface="+mn-ea"/>
              </a:rPr>
              <a:t>包中的</a:t>
            </a:r>
            <a:r>
              <a:rPr lang="en-US" altLang="zh-CN" sz="2000">
                <a:latin typeface="+mn-ea"/>
                <a:cs typeface="+mn-ea"/>
              </a:rPr>
              <a:t>Entities</a:t>
            </a:r>
            <a:r>
              <a:rPr lang="zh-CN" altLang="en-US" sz="2000">
                <a:latin typeface="+mn-ea"/>
                <a:cs typeface="+mn-ea"/>
              </a:rPr>
              <a:t>中的类是对应的</a:t>
            </a:r>
            <a:endParaRPr lang="zh-CN" altLang="en-US" sz="2000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090670"/>
            <a:ext cx="4473575" cy="2353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1054100"/>
            <a:ext cx="4457700" cy="4979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2082800"/>
            <a:ext cx="3967480" cy="4551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35" y="1054100"/>
            <a:ext cx="3343910" cy="4817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080" y="191770"/>
            <a:ext cx="8350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+mn-ea"/>
                <a:cs typeface="+mn-ea"/>
                <a:sym typeface="+mn-ea"/>
              </a:rPr>
              <a:t>4</a:t>
            </a:r>
            <a:r>
              <a:rPr lang="zh-CN" altLang="en-US" sz="4000">
                <a:latin typeface="+mn-ea"/>
                <a:cs typeface="+mn-ea"/>
                <a:sym typeface="+mn-ea"/>
              </a:rPr>
              <a:t>、</a:t>
            </a:r>
            <a:r>
              <a:rPr lang="en-US" altLang="zh-CN" sz="4000">
                <a:latin typeface="+mn-ea"/>
                <a:cs typeface="+mn-ea"/>
                <a:sym typeface="+mn-ea"/>
              </a:rPr>
              <a:t>Sketch2Code</a:t>
            </a:r>
            <a:r>
              <a:rPr lang="zh-CN" altLang="en-US" sz="4000">
                <a:latin typeface="+mn-ea"/>
                <a:cs typeface="+mn-ea"/>
                <a:sym typeface="+mn-ea"/>
              </a:rPr>
              <a:t>项目使用到的</a:t>
            </a:r>
            <a:r>
              <a:rPr lang="en-US" altLang="zh-CN" sz="4000">
                <a:latin typeface="+mn-ea"/>
                <a:cs typeface="+mn-ea"/>
                <a:sym typeface="+mn-ea"/>
              </a:rPr>
              <a:t>SDK</a:t>
            </a:r>
            <a:r>
              <a:rPr lang="zh-CN" altLang="en-US" sz="4000">
                <a:latin typeface="+mn-ea"/>
                <a:cs typeface="+mn-ea"/>
                <a:sym typeface="+mn-ea"/>
              </a:rPr>
              <a:t>有：</a:t>
            </a:r>
            <a:endParaRPr lang="zh-CN" altLang="en-US" sz="4000"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0520"/>
            <a:ext cx="10053955" cy="639953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》Sketch2Code.API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/Core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主要的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SDK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有：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using  Microsoft.Azure.WebJobs;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using  Microsoft.Azure.WebJobs.Extensions.Http;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 using  Microsoft.Azure.WebJobs.Host;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Azure Web 应用可以采用所选编程语言构建和托管 Web 应用程序，而无需管理基础结构。 它提供自动缩放和高可用性，支持 Windows 和 Linux，并支持从 GitHub、Azure DevOps 或任何 Git 存储库进行自动部署到云端。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》在Sketch2Code.AI包中使用到了ProjectOxford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    包含了一些智能图像处理的接口，比如图像内容分析，图像分类，色情内容检测，前景背景色分析等等。还有比较简单的缩略图功能，当然这些缩略图功能像阿里云和七牛也都是免费支持。值得一提的是OCR的功能，可以从自然场景中检测出文本，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</a:rPr>
              <a:t>//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</a:rPr>
              <a:t>分析是实现了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</a:rPr>
              <a:t>Sketch2Code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</a:rPr>
              <a:t>手绘图片中文字识别</a:t>
            </a:r>
            <a:endParaRPr lang="zh-CN" altLang="en-US">
              <a:solidFill>
                <a:srgbClr val="FF0000"/>
              </a:solidFill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7300" y="787400"/>
            <a:ext cx="9957435" cy="576580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</a:rPr>
              <a:t>3</a:t>
            </a:r>
            <a:r>
              <a:rPr lang="zh-CN" altLang="en-US">
                <a:latin typeface="+mn-ea"/>
                <a:cs typeface="+mn-ea"/>
              </a:rPr>
              <a:t>》重点是SKetch2Code.AI和</a:t>
            </a:r>
            <a:r>
              <a:rPr lang="en-US" altLang="zh-CN">
                <a:latin typeface="+mn-ea"/>
                <a:cs typeface="+mn-ea"/>
              </a:rPr>
              <a:t>Core</a:t>
            </a:r>
            <a:r>
              <a:rPr lang="zh-CN" altLang="en-US">
                <a:latin typeface="+mn-ea"/>
                <a:cs typeface="+mn-ea"/>
              </a:rPr>
              <a:t>包里面内容，里面用到的微软的自己的Custom</a:t>
            </a:r>
            <a:r>
              <a:rPr lang="en-US" altLang="zh-CN">
                <a:latin typeface="+mn-ea"/>
                <a:cs typeface="+mn-ea"/>
              </a:rPr>
              <a:t>.</a:t>
            </a:r>
            <a:r>
              <a:rPr lang="zh-CN" altLang="en-US">
                <a:latin typeface="+mn-ea"/>
                <a:cs typeface="+mn-ea"/>
              </a:rPr>
              <a:t>V</a:t>
            </a:r>
            <a:r>
              <a:rPr lang="en-US" altLang="zh-CN">
                <a:latin typeface="+mn-ea"/>
                <a:cs typeface="+mn-ea"/>
              </a:rPr>
              <a:t>i</a:t>
            </a:r>
            <a:r>
              <a:rPr lang="zh-CN" altLang="en-US">
                <a:latin typeface="+mn-ea"/>
                <a:cs typeface="+mn-ea"/>
              </a:rPr>
              <a:t>sion</a:t>
            </a:r>
            <a:r>
              <a:rPr lang="en-US" altLang="zh-CN">
                <a:latin typeface="+mn-ea"/>
                <a:cs typeface="+mn-ea"/>
              </a:rPr>
              <a:t>.Service</a:t>
            </a:r>
            <a:r>
              <a:rPr lang="zh-CN" altLang="en-US">
                <a:latin typeface="+mn-ea"/>
                <a:cs typeface="+mn-ea"/>
              </a:rPr>
              <a:t>服务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  <a:cs typeface="+mn-ea"/>
              </a:rPr>
              <a:t>     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>
                <a:latin typeface="+mn-ea"/>
                <a:cs typeface="+mn-ea"/>
                <a:sym typeface="+mn-ea"/>
              </a:rPr>
              <a:t>4</a:t>
            </a:r>
            <a:r>
              <a:rPr lang="zh-CN" altLang="en-US">
                <a:latin typeface="+mn-ea"/>
                <a:cs typeface="+mn-ea"/>
                <a:sym typeface="+mn-ea"/>
              </a:rPr>
              <a:t>》Sketch2Code.AI</a:t>
            </a:r>
            <a:r>
              <a:rPr lang="en-US" altLang="zh-CN">
                <a:latin typeface="+mn-ea"/>
                <a:cs typeface="+mn-ea"/>
                <a:sym typeface="+mn-ea"/>
              </a:rPr>
              <a:t>/</a:t>
            </a:r>
            <a:r>
              <a:rPr lang="zh-CN" altLang="en-US">
                <a:latin typeface="+mn-ea"/>
                <a:cs typeface="+mn-ea"/>
                <a:sym typeface="+mn-ea"/>
              </a:rPr>
              <a:t>Management</a:t>
            </a:r>
            <a:r>
              <a:rPr lang="en-US" altLang="zh-CN">
                <a:latin typeface="+mn-ea"/>
                <a:cs typeface="+mn-ea"/>
                <a:sym typeface="+mn-ea"/>
              </a:rPr>
              <a:t>/</a:t>
            </a:r>
            <a:r>
              <a:rPr lang="zh-CN" altLang="en-US">
                <a:latin typeface="+mn-ea"/>
                <a:cs typeface="+mn-ea"/>
                <a:sym typeface="+mn-ea"/>
              </a:rPr>
              <a:t>CustomVisionManager.cs  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latin typeface="+mn-ea"/>
                <a:cs typeface="+mn-ea"/>
                <a:sym typeface="+mn-ea"/>
              </a:rPr>
              <a:t>             实现手绘图片的标记和图片的训练操作管理</a:t>
            </a: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2339975"/>
            <a:ext cx="8490585" cy="674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686435"/>
            <a:ext cx="9478645" cy="605282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+mn-ea"/>
                <a:cs typeface="+mn-ea"/>
                <a:sym typeface="+mn-ea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》Web中使用到了Azure Monitor中的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using   Microsoft.ApplicationInsights;   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 </a:t>
            </a:r>
            <a:endParaRPr lang="zh-CN" altLang="en-US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 </a:t>
            </a:r>
            <a:endParaRPr lang="zh-CN" altLang="en-US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Azure Monitor 提供用于收集、分析和处理来自云与本地环境的遥测数据的综合解决方案，可将应用程序的可用性和性能最大化。 它可以帮助你了解应用程序的性能，并主动识别影响应用程序及其所依赖资源的问题。</a:t>
            </a:r>
            <a:endParaRPr lang="zh-CN" altLang="en-US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Application Insights 可监视 Java 和 ASP.NET Web 应用程序和服务、WCF 服务。 可在本地、虚拟机上或作为 Microsoft Azure 网站托管它们。</a:t>
            </a:r>
            <a:endParaRPr lang="zh-CN" altLang="en-US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8980" y="1746250"/>
            <a:ext cx="4429125" cy="12947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639"/>
</p:tagLst>
</file>

<file path=ppt/tags/tag10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1_1"/>
  <p:tag name="KSO_WM_UNIT_ID" val="custom20184639_15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SLIDE_ID" val="custom20184639_12"/>
  <p:tag name="KSO_WM_SLIDE_INDEX" val="12"/>
  <p:tag name="KSO_WM_SLIDE_ITEM_CNT" val="3"/>
  <p:tag name="KSO_WM_SLIDE_LAYOUT" val="l_a"/>
  <p:tag name="KSO_WM_SLIDE_LAYOUT_CNT" val="1_1"/>
  <p:tag name="KSO_WM_SLIDE_TYPE" val="text"/>
  <p:tag name="KSO_WM_BEAUTIFY_FLAG" val="#wm#"/>
  <p:tag name="KSO_WM_SLIDE_POSITION" val="113*230"/>
  <p:tag name="KSO_WM_SLIDE_SIZE" val="733*137"/>
  <p:tag name="KSO_WM_TEMPLATE_CATEGORY" val="custom"/>
  <p:tag name="KSO_WM_TEMPLATE_INDEX" val="20184639"/>
  <p:tag name="KSO_WM_TAG_VERSION" val="1.0"/>
  <p:tag name="KSO_WM_DIAGRAM_GROUP_CODE" val="l1-2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103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20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感谢您的观看"/>
</p:tagLst>
</file>

<file path=ppt/tags/tag104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SLIDE_ID" val="custom20184639_20"/>
  <p:tag name="KSO_WM_SLIDE_INDEX" val="20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11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1_3"/>
  <p:tag name="KSO_WM_UNIT_ID" val="custom20184639_15*l_h_i*1_1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9"/>
  <p:tag name="KSO_WM_TEMPLATE_CATEGORY" val="custom"/>
  <p:tag name="KSO_WM_TEMPLATE_INDEX" val="20184639"/>
  <p:tag name="KSO_WM_UNIT_INDEX" val="9"/>
</p:tagLst>
</file>

<file path=ppt/tags/tag13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2_1"/>
  <p:tag name="KSO_WM_UNIT_ID" val="custom20184639_15*l_h_i*1_2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14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2_2"/>
  <p:tag name="KSO_WM_UNIT_ID" val="custom20184639_15*l_h_i*1_2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2_1"/>
  <p:tag name="KSO_WM_UNIT_ID" val="custom20184639_15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2_3"/>
  <p:tag name="KSO_WM_UNIT_ID" val="custom20184639_15*l_h_i*1_2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18"/>
  <p:tag name="KSO_WM_TEMPLATE_CATEGORY" val="custom"/>
  <p:tag name="KSO_WM_TEMPLATE_INDEX" val="20184639"/>
  <p:tag name="KSO_WM_UNIT_INDEX" val="18"/>
</p:tagLst>
</file>

<file path=ppt/tags/tag18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4_1"/>
  <p:tag name="KSO_WM_UNIT_ID" val="custom20184639_15*l_h_i*1_4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4_2"/>
  <p:tag name="KSO_WM_UNIT_ID" val="custom20184639_15*l_h_i*1_4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639"/>
</p:tagLst>
</file>

<file path=ppt/tags/tag20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4_1"/>
  <p:tag name="KSO_WM_UNIT_ID" val="custom20184639_15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4_3"/>
  <p:tag name="KSO_WM_UNIT_ID" val="custom20184639_15*l_h_i*1_4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27"/>
  <p:tag name="KSO_WM_TEMPLATE_CATEGORY" val="custom"/>
  <p:tag name="KSO_WM_TEMPLATE_INDEX" val="20184639"/>
  <p:tag name="KSO_WM_UNIT_INDEX" val="27"/>
</p:tagLst>
</file>

<file path=ppt/tags/tag23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5_1"/>
  <p:tag name="KSO_WM_UNIT_ID" val="custom20184639_15*l_h_i*1_5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24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5_2"/>
  <p:tag name="KSO_WM_UNIT_ID" val="custom20184639_15*l_h_i*1_5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25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5_1"/>
  <p:tag name="KSO_WM_UNIT_ID" val="custom20184639_15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5_3"/>
  <p:tag name="KSO_WM_UNIT_ID" val="custom20184639_15*l_h_i*1_5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36"/>
  <p:tag name="KSO_WM_TEMPLATE_CATEGORY" val="custom"/>
  <p:tag name="KSO_WM_TEMPLATE_INDEX" val="20184639"/>
  <p:tag name="KSO_WM_UNIT_INDEX" val="36"/>
</p:tagLst>
</file>

<file path=ppt/tags/tag28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3_1"/>
  <p:tag name="KSO_WM_UNIT_ID" val="custom20184639_15*l_h_i*1_3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3_2"/>
  <p:tag name="KSO_WM_UNIT_ID" val="custom20184639_15*l_h_i*1_3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TEMPLATE_THUMBS_INDEX" val="1、6、9、13、16、19、20"/>
  <p:tag name="KSO_WM_BEAUTIFY_FLAG" val="#wm#"/>
</p:tagLst>
</file>

<file path=ppt/tags/tag30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3_1"/>
  <p:tag name="KSO_WM_UNIT_ID" val="custom20184639_15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3_3"/>
  <p:tag name="KSO_WM_UNIT_ID" val="custom20184639_15*l_h_i*1_3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45"/>
  <p:tag name="KSO_WM_TEMPLATE_CATEGORY" val="custom"/>
  <p:tag name="KSO_WM_TEMPLATE_INDEX" val="20184639"/>
  <p:tag name="KSO_WM_UNIT_INDEX" val="45"/>
</p:tagLst>
</file>

<file path=ppt/tags/tag33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6_1"/>
  <p:tag name="KSO_WM_UNIT_ID" val="custom20184639_15*l_h_i*1_6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34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6_2"/>
  <p:tag name="KSO_WM_UNIT_ID" val="custom20184639_15*l_h_i*1_6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35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l_h_f"/>
  <p:tag name="KSO_WM_UNIT_INDEX" val="1_6_1"/>
  <p:tag name="KSO_WM_UNIT_ID" val="custom20184639_15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2"/>
  <p:tag name="KSO_WM_UNIT_PRESET_TEXT_LEN" val="10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6_3"/>
  <p:tag name="KSO_WM_UNIT_ID" val="custom20184639_15*l_h_i*1_6_3"/>
  <p:tag name="KSO_WM_UNIT_LAYERLEVEL" val="1_1_1"/>
  <p:tag name="KSO_WM_DIAGRAM_GROUP_CODE" val="l1-2"/>
  <p:tag name="KSO_WM_BEAUTIFY_FLAG" val="#wm#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5*a*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UNIT_RELATE_UNITID" val="custom20184639_15*l*1"/>
  <p:tag name="KSO_WM_BEAUTIFY_FLAG" val="#wm#"/>
  <p:tag name="KSO_WM_TAG_VERSION" val="1.0"/>
</p:tagLst>
</file>

<file path=ppt/tags/tag38.xml><?xml version="1.0" encoding="utf-8"?>
<p:tagLst xmlns:p="http://schemas.openxmlformats.org/presentationml/2006/main">
  <p:tag name="KSO_WM_SLIDE_ID" val="custom20184639_15"/>
  <p:tag name="KSO_WM_SLIDE_INDEX" val="15"/>
  <p:tag name="KSO_WM_SLIDE_ITEM_CNT" val="6"/>
  <p:tag name="KSO_WM_SLIDE_LAYOUT" val="l_a"/>
  <p:tag name="KSO_WM_SLIDE_LAYOUT_CNT" val="1_1"/>
  <p:tag name="KSO_WM_SLIDE_TYPE" val="text"/>
  <p:tag name="KSO_WM_BEAUTIFY_FLAG" val="#wm#"/>
  <p:tag name="KSO_WM_SLIDE_POSITION" val="106*165"/>
  <p:tag name="KSO_WM_SLIDE_SIZE" val="746*287"/>
  <p:tag name="KSO_WM_TEMPLATE_CATEGORY" val="custom"/>
  <p:tag name="KSO_WM_TEMPLATE_INDEX" val="20184639"/>
  <p:tag name="KSO_WM_TAG_VERSION" val="1.0"/>
  <p:tag name="KSO_WM_DIAGRAM_GROUP_CODE" val="l1-2"/>
</p:tagLst>
</file>

<file path=ppt/tags/tag39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3*a*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UNIT_RELATE_UNITID" val="custom20184639_13*l*1"/>
  <p:tag name="KSO_WM_BEAUTIFY_FLAG" val="#wm#"/>
  <p:tag name="KSO_WM_TAG_VERSION" val="1.0"/>
</p:tagLst>
</file>

<file path=ppt/tags/tag4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公司工作汇报暨年终总结"/>
</p:tagLst>
</file>

<file path=ppt/tags/tag40.xml><?xml version="1.0" encoding="utf-8"?>
<p:tagLst xmlns:p="http://schemas.openxmlformats.org/presentationml/2006/main">
  <p:tag name="KSO_WM_SLIDE_ID" val="custom20184639_13"/>
  <p:tag name="KSO_WM_SLIDE_INDEX" val="13"/>
  <p:tag name="KSO_WM_SLIDE_ITEM_CNT" val="4"/>
  <p:tag name="KSO_WM_SLIDE_LAYOUT" val="l_a"/>
  <p:tag name="KSO_WM_SLIDE_LAYOUT_CNT" val="1_1"/>
  <p:tag name="KSO_WM_SLIDE_TYPE" val="text"/>
  <p:tag name="KSO_WM_BEAUTIFY_FLAG" val="#wm#"/>
  <p:tag name="KSO_WM_SLIDE_POSITION" val="190*149"/>
  <p:tag name="KSO_WM_SLIDE_SIZE" val="579*287"/>
  <p:tag name="KSO_WM_TEMPLATE_CATEGORY" val="custom"/>
  <p:tag name="KSO_WM_TEMPLATE_INDEX" val="20184639"/>
  <p:tag name="KSO_WM_TAG_VERSION" val="1.0"/>
  <p:tag name="KSO_WM_DIAGRAM_GROUP_CODE" val="l1-2"/>
</p:tagLst>
</file>

<file path=ppt/tags/tag41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0"/>
  <p:tag name="KSO_WM_UNIT_LAYERLEVEL" val="1"/>
  <p:tag name="KSO_WM_UNIT_INDEX" val="1"/>
  <p:tag name="KSO_WM_UNIT_ID" val="custom20184639_2*a*1"/>
  <p:tag name="KSO_WM_UNIT_TYPE" val="a"/>
</p:tagLst>
</file>

<file path=ppt/tags/tag42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240"/>
  <p:tag name="KSO_WM_UNIT_PRESET_TEXT_INDEX" val="2"/>
  <p:tag name="KSO_WM_UNIT_CLEAR" val="0"/>
  <p:tag name="KSO_WM_UNIT_COMPATIBLE" val="0"/>
  <p:tag name="KSO_WM_UNIT_HIGHLIGHT" val="0"/>
  <p:tag name="KSO_WM_UNIT_VALUE" val="297"/>
  <p:tag name="KSO_WM_UNIT_LAYERLEVEL" val="1"/>
  <p:tag name="KSO_WM_UNIT_INDEX" val="1"/>
  <p:tag name="KSO_WM_UNIT_ID" val="custom20184639_2*f*1"/>
  <p:tag name="KSO_WM_UNIT_TYPE" val="f"/>
</p:tagLst>
</file>

<file path=ppt/tags/tag43.xml><?xml version="1.0" encoding="utf-8"?>
<p:tagLst xmlns:p="http://schemas.openxmlformats.org/presentationml/2006/main">
  <p:tag name="KSO_WM_SLIDE_SIZE" val="828*342"/>
  <p:tag name="KSO_WM_SLIDE_POSITION" val="66*143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4639_2"/>
  <p:tag name="KSO_WM_TAG_VERSION" val="1.0"/>
  <p:tag name="KSO_WM_TEMPLATE_INDEX" val="20184639"/>
  <p:tag name="KSO_WM_TEMPLATE_CATEGORY" val="custom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.xml><?xml version="1.0" encoding="utf-8"?>
<p:tagLst xmlns:p="http://schemas.openxmlformats.org/presentationml/2006/main">
  <p:tag name="KSO_WM_TEMPLATE_CATEGORY" val="custom"/>
  <p:tag name="KSO_WM_TEMPLATE_INDEX" val="20184639"/>
  <p:tag name="KSO_WM_UNIT_TYPE" val="b"/>
  <p:tag name="KSO_WM_UNIT_INDEX" val="1"/>
  <p:tag name="KSO_WM_UNIT_ID" val="custom20184639_1*b*1"/>
  <p:tag name="KSO_WM_UNIT_LAYERLEVEL" val="1"/>
  <p:tag name="KSO_WM_UNIT_VALUE" val="28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MPANY WORK REPORT AND YEAR-END SUMMARY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3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0"/>
  <p:tag name="KSO_WM_UNIT_LAYERLEVEL" val="1"/>
  <p:tag name="KSO_WM_UNIT_INDEX" val="1"/>
  <p:tag name="KSO_WM_UNIT_ID" val="custom20184639_3*a*1"/>
  <p:tag name="KSO_WM_UNIT_TYPE" val="a"/>
</p:tagLst>
</file>

<file path=ppt/tags/tag54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9_3"/>
  <p:tag name="KSO_WM_TAG_VERSION" val="1.0"/>
  <p:tag name="KSO_WM_TEMPLATE_INDEX" val="20184639"/>
  <p:tag name="KSO_WM_TEMPLATE_CATEGORY" val="custom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.xml><?xml version="1.0" encoding="utf-8"?>
<p:tagLst xmlns:p="http://schemas.openxmlformats.org/presentationml/2006/main">
  <p:tag name="KSO_WM_TEMPLATE_THUMBS_INDEX" val="1、6、9、13、16、19、20、"/>
  <p:tag name="KSO_WM_TEMPLATE_CATEGORY" val="custom"/>
  <p:tag name="KSO_WM_TEMPLATE_INDEX" val="20184639"/>
  <p:tag name="KSO_WM_TAG_VERSION" val="1.0"/>
  <p:tag name="KSO_WM_SLIDE_ID" val="custom20184639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4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ID" val="custom20184639_4*a*1"/>
  <p:tag name="KSO_WM_UNIT_TYPE" val="a"/>
</p:tagLst>
</file>

<file path=ppt/tags/tag65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TYPE" val="f"/>
  <p:tag name="KSO_WM_UNIT_INDEX" val="1"/>
  <p:tag name="KSO_WM_UNIT_ID" val="custom20184639_4*f*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2"/>
  <p:tag name="KSO_WM_UNIT_PRESET_TEXT_LEN" val="80"/>
</p:tagLst>
</file>

<file path=ppt/tags/tag66.xml><?xml version="1.0" encoding="utf-8"?>
<p:tagLst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SLIDE_INDEX" val="4"/>
  <p:tag name="KSO_WM_SLIDE_ID" val="custom20184639_4"/>
  <p:tag name="KSO_WM_TAG_VERSION" val="1.0"/>
  <p:tag name="KSO_WM_TEMPLATE_INDEX" val="20184639"/>
  <p:tag name="KSO_WM_TEMPLATE_CATEGORY" val="custom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5*i*0"/>
  <p:tag name="KSO_WM_TEMPLATE_CATEGORY" val="custom"/>
  <p:tag name="KSO_WM_TEMPLATE_INDEX" val="20184639"/>
  <p:tag name="KSO_WM_UNIT_INDEX" val="0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77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ID" val="custom20184639_5*a*1"/>
  <p:tag name="KSO_WM_UNIT_TYPE" val="a"/>
</p:tagLst>
</file>

<file path=ppt/tags/tag78.xml><?xml version="1.0" encoding="utf-8"?>
<p:tagLst xmlns:p="http://schemas.openxmlformats.org/presentationml/2006/main">
  <p:tag name="KSO_WM_SLIDE_SIZE" val="790*389"/>
  <p:tag name="KSO_WM_SLIDE_POSITION" val="75*118"/>
  <p:tag name="KSO_WM_SLIDE_LAYOUT_CNT" val="1_1_1"/>
  <p:tag name="KSO_WM_SLIDE_LAYOUT" val="a_f_d"/>
  <p:tag name="KSO_WM_BEAUTIFY_FLAG" val="#wm#"/>
  <p:tag name="KSO_WM_SLIDE_TYPE" val="text"/>
  <p:tag name="KSO_WM_SLIDE_ITEM_CNT" val="2"/>
  <p:tag name="KSO_WM_SLIDE_INDEX" val="5"/>
  <p:tag name="KSO_WM_SLIDE_ID" val="custom20184639_5"/>
  <p:tag name="KSO_WM_TAG_VERSION" val="1.0"/>
  <p:tag name="KSO_WM_TEMPLATE_INDEX" val="20184639"/>
  <p:tag name="KSO_WM_TEMPLATE_CATEGORY" val="custom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8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1_1"/>
  <p:tag name="KSO_WM_UNIT_ID" val="custom20184639_15*l_h_i*1_1_1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6*i*0"/>
  <p:tag name="KSO_WM_TEMPLATE_CATEGORY" val="custom"/>
  <p:tag name="KSO_WM_TEMPLATE_INDEX" val="20184639"/>
  <p:tag name="KSO_WM_UNIT_INDEX" val="0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6*i*2"/>
  <p:tag name="KSO_WM_TEMPLATE_CATEGORY" val="custom"/>
  <p:tag name="KSO_WM_TEMPLATE_INDEX" val="20184639"/>
  <p:tag name="KSO_WM_UNIT_INDEX" val="2"/>
</p:tagLst>
</file>

<file path=ppt/tags/tag83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6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</p:tagLst>
</file>

<file path=ppt/tags/tag84.xml><?xml version="1.0" encoding="utf-8"?>
<p:tagLst xmlns:p="http://schemas.openxmlformats.org/presentationml/2006/main">
  <p:tag name="KSO_WM_TEMPLATE_CATEGORY" val="custom"/>
  <p:tag name="KSO_WM_TEMPLATE_INDEX" val="20184639"/>
  <p:tag name="KSO_WM_UNIT_TYPE" val="f"/>
  <p:tag name="KSO_WM_UNIT_INDEX" val="1"/>
  <p:tag name="KSO_WM_UNIT_ID" val="custom20184639_16*f*1"/>
  <p:tag name="KSO_WM_UNIT_LAYERLEVEL" val="1"/>
  <p:tag name="KSO_WM_UNIT_VALUE" val="160"/>
  <p:tag name="KSO_WM_UNIT_HIGHLIGHT" val="0"/>
  <p:tag name="KSO_WM_UNIT_COMPATIBLE" val="0"/>
  <p:tag name="KSO_WM_UNIT_CLEAR" val="0"/>
  <p:tag name="KSO_WM_UNIT_PRESET_TEXT_INDEX" val="2"/>
  <p:tag name="KSO_WM_UNIT_PRESET_TEXT_LEN" val="120"/>
  <p:tag name="KSO_WM_BEAUTIFY_FLAG" val="#wm#"/>
  <p:tag name="KSO_WM_TAG_VERSION" val="1.0"/>
</p:tagLst>
</file>

<file path=ppt/tags/tag85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SLIDE_ID" val="custom20184639_16"/>
  <p:tag name="KSO_WM_SLIDE_INDEX" val="16"/>
  <p:tag name="KSO_WM_SLIDE_ITEM_CNT" val="3"/>
  <p:tag name="KSO_WM_SLIDE_LAYOUT" val="a_f_d_h"/>
  <p:tag name="KSO_WM_SLIDE_LAYOUT_CNT" val="1_1_1_1"/>
  <p:tag name="KSO_WM_SLIDE_TYPE" val="text"/>
  <p:tag name="KSO_WM_BEAUTIFY_FLAG" val="#wm#"/>
  <p:tag name="KSO_WM_SLIDE_POSITION" val="0*84"/>
  <p:tag name="KSO_WM_SLIDE_SIZE" val="948*440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9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7*i*0"/>
  <p:tag name="KSO_WM_TEMPLATE_CATEGORY" val="custom"/>
  <p:tag name="KSO_WM_TEMPLATE_INDEX" val="20184639"/>
  <p:tag name="KSO_WM_UNIT_INDEX" val="0"/>
</p:tagLst>
</file>

<file path=ppt/tags/tag88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4639_17*a*1"/>
  <p:tag name="KSO_WM_UNIT_TYPE" val="a"/>
</p:tagLst>
</file>

<file path=ppt/tags/tag89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BEAUTIFY_FLAG" val="#wm#"/>
  <p:tag name="KSO_WM_UNIT_PRESET_TEXT_LEN" val="30"/>
  <p:tag name="KSO_WM_UNIT_PRESET_TEXT_INDEX" val="2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4639_17*f*1"/>
  <p:tag name="KSO_WM_UNIT_TYPE" val="f"/>
</p:tagLst>
</file>

<file path=ppt/tags/tag9.xml><?xml version="1.0" encoding="utf-8"?>
<p:tagLst xmlns:p="http://schemas.openxmlformats.org/presentationml/2006/main">
  <p:tag name="KSO_WM_UNIT_CLEAR" val="1"/>
  <p:tag name="KSO_WM_TEMPLATE_CATEGORY" val="custom"/>
  <p:tag name="KSO_WM_TEMPLATE_INDEX" val="20184639"/>
  <p:tag name="KSO_WM_UNIT_TYPE" val="l_h_i"/>
  <p:tag name="KSO_WM_UNIT_INDEX" val="1_1_2"/>
  <p:tag name="KSO_WM_UNIT_ID" val="custom20184639_15*l_h_i*1_1_2"/>
  <p:tag name="KSO_WM_UNIT_LAYERLEVEL" val="1_1_1"/>
  <p:tag name="KSO_WM_DIAGRAM_GROUP_CODE" val="l1-2"/>
  <p:tag name="KSO_WM_BEAUTIFY_FLAG" val="#wm#"/>
  <p:tag name="KSO_WM_TAG_VERSION" val="1.0"/>
  <p:tag name="KSO_WM_UNIT_LINE_FORE_SCHEMECOLOR_INDEX" val="6"/>
  <p:tag name="KSO_WM_UNIT_LINE_FILL_TYPE" val="2"/>
  <p:tag name="KSO_WM_UNIT_USESOURCEFORMAT_APPLY" val="1"/>
</p:tagLst>
</file>

<file path=ppt/tags/tag90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17"/>
  <p:tag name="KSO_WM_SLIDE_ID" val="custom20184639_17"/>
  <p:tag name="KSO_WM_TAG_VERSION" val="1.0"/>
  <p:tag name="KSO_WM_TEMPLATE_INDEX" val="20184639"/>
  <p:tag name="KSO_WM_TEMPLATE_CATEGORY" val="custom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9*i*0"/>
  <p:tag name="KSO_WM_TEMPLATE_CATEGORY" val="custom"/>
  <p:tag name="KSO_WM_TEMPLATE_INDEX" val="20184639"/>
  <p:tag name="KSO_WM_UNIT_INDEX" val="0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9*i*1"/>
  <p:tag name="KSO_WM_TEMPLATE_CATEGORY" val="custom"/>
  <p:tag name="KSO_WM_TEMPLATE_INDEX" val="20184639"/>
  <p:tag name="KSO_WM_UNIT_INDEX" val="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9*i*2"/>
  <p:tag name="KSO_WM_TEMPLATE_CATEGORY" val="custom"/>
  <p:tag name="KSO_WM_TEMPLATE_INDEX" val="20184639"/>
  <p:tag name="KSO_WM_UNIT_INDEX" val="2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39_19*i*3"/>
  <p:tag name="KSO_WM_TEMPLATE_CATEGORY" val="custom"/>
  <p:tag name="KSO_WM_TEMPLATE_INDEX" val="20184639"/>
  <p:tag name="KSO_WM_UNIT_INDEX" val="3"/>
</p:tagLst>
</file>

<file path=ppt/tags/tag95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9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</p:tagLst>
</file>

<file path=ppt/tags/tag96.xml><?xml version="1.0" encoding="utf-8"?>
<p:tagLst xmlns:p="http://schemas.openxmlformats.org/presentationml/2006/main">
  <p:tag name="KSO_WM_TEMPLATE_CATEGORY" val="custom"/>
  <p:tag name="KSO_WM_TEMPLATE_INDEX" val="20184639"/>
  <p:tag name="KSO_WM_UNIT_TYPE" val="f"/>
  <p:tag name="KSO_WM_UNIT_INDEX" val="1"/>
  <p:tag name="KSO_WM_UNIT_ID" val="custom20184639_19*f*1"/>
  <p:tag name="KSO_WM_UNIT_LAYERLEVEL" val="1"/>
  <p:tag name="KSO_WM_UNIT_VALUE" val="60"/>
  <p:tag name="KSO_WM_UNIT_HIGHLIGHT" val="0"/>
  <p:tag name="KSO_WM_UNIT_COMPATIBLE" val="0"/>
  <p:tag name="KSO_WM_UNIT_CLEAR" val="0"/>
  <p:tag name="KSO_WM_UNIT_PRESET_TEXT_INDEX" val="2"/>
  <p:tag name="KSO_WM_UNIT_PRESET_TEXT_LEN" val="50"/>
  <p:tag name="KSO_WM_BEAUTIFY_FLAG" val="#wm#"/>
  <p:tag name="KSO_WM_TAG_VERSION" val="1.0"/>
</p:tagLst>
</file>

<file path=ppt/tags/tag97.xml><?xml version="1.0" encoding="utf-8"?>
<p:tagLst xmlns:p="http://schemas.openxmlformats.org/presentationml/2006/main">
  <p:tag name="KSO_WM_TEMPLATE_CATEGORY" val="custom"/>
  <p:tag name="KSO_WM_TEMPLATE_INDEX" val="20184639"/>
  <p:tag name="KSO_WM_UNIT_TYPE" val="f"/>
  <p:tag name="KSO_WM_UNIT_INDEX" val="2"/>
  <p:tag name="KSO_WM_UNIT_ID" val="custom20184639_19*f*2"/>
  <p:tag name="KSO_WM_UNIT_LAYERLEVEL" val="1"/>
  <p:tag name="KSO_WM_UNIT_VALUE" val="50"/>
  <p:tag name="KSO_WM_UNIT_HIGHLIGHT" val="0"/>
  <p:tag name="KSO_WM_UNIT_COMPATIBLE" val="0"/>
  <p:tag name="KSO_WM_UNIT_CLEAR" val="0"/>
  <p:tag name="KSO_WM_UNIT_PRESET_TEXT_INDEX" val="2"/>
  <p:tag name="KSO_WM_UNIT_PRESET_TEXT_LEN" val="40"/>
  <p:tag name="KSO_WM_BEAUTIFY_FLAG" val="#wm#"/>
  <p:tag name="KSO_WM_TAG_VERSION" val="1.0"/>
</p:tagLst>
</file>

<file path=ppt/tags/tag98.xml><?xml version="1.0" encoding="utf-8"?>
<p:tagLst xmlns:p="http://schemas.openxmlformats.org/presentationml/2006/main">
  <p:tag name="KSO_WM_TEMPLATE_CATEGORY" val="custom"/>
  <p:tag name="KSO_WM_TEMPLATE_INDEX" val="20184639"/>
  <p:tag name="KSO_WM_TAG_VERSION" val="1.0"/>
  <p:tag name="KSO_WM_SLIDE_ID" val="custom20184639_19"/>
  <p:tag name="KSO_WM_SLIDE_INDEX" val="19"/>
  <p:tag name="KSO_WM_SLIDE_ITEM_CNT" val="3"/>
  <p:tag name="KSO_WM_SLIDE_LAYOUT" val="a_f_d"/>
  <p:tag name="KSO_WM_SLIDE_LAYOUT_CNT" val="1_2_1"/>
  <p:tag name="KSO_WM_SLIDE_TYPE" val="text"/>
  <p:tag name="KSO_WM_BEAUTIFY_FLAG" val="#wm#"/>
  <p:tag name="KSO_WM_SLIDE_POSITION" val="53*110"/>
  <p:tag name="KSO_WM_SLIDE_SIZE" val="857*381"/>
</p:tagLst>
</file>

<file path=ppt/tags/tag99.xml><?xml version="1.0" encoding="utf-8"?>
<p:tagLst xmlns:p="http://schemas.openxmlformats.org/presentationml/2006/main">
  <p:tag name="KSO_WM_TEMPLATE_CATEGORY" val="custom"/>
  <p:tag name="KSO_WM_TEMPLATE_INDEX" val="20184639"/>
  <p:tag name="KSO_WM_UNIT_TYPE" val="a"/>
  <p:tag name="KSO_WM_UNIT_INDEX" val="1"/>
  <p:tag name="KSO_WM_UNIT_ID" val="custom20184639_12*a*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UNIT_RELATE_UNITID" val="custom20184639_12*l*1"/>
  <p:tag name="KSO_WM_BEAUTIFY_FLAG" val="#wm#"/>
  <p:tag name="KSO_WM_TAG_VERSION" val="1.0"/>
</p:tagLst>
</file>

<file path=ppt/theme/theme1.xml><?xml version="1.0" encoding="utf-8"?>
<a:theme xmlns:a="http://schemas.openxmlformats.org/drawingml/2006/main" name="自定义设计方案">
  <a:themeElements>
    <a:clrScheme name="自定义 184">
      <a:dk1>
        <a:srgbClr val="000000"/>
      </a:dk1>
      <a:lt1>
        <a:srgbClr val="FFFFFF"/>
      </a:lt1>
      <a:dk2>
        <a:srgbClr val="17C0D4"/>
      </a:dk2>
      <a:lt2>
        <a:srgbClr val="345692"/>
      </a:lt2>
      <a:accent1>
        <a:srgbClr val="17C0D4"/>
      </a:accent1>
      <a:accent2>
        <a:srgbClr val="345692"/>
      </a:accent2>
      <a:accent3>
        <a:srgbClr val="9BBB59"/>
      </a:accent3>
      <a:accent4>
        <a:srgbClr val="8064A2"/>
      </a:accent4>
      <a:accent5>
        <a:srgbClr val="FFFFFF"/>
      </a:accent5>
      <a:accent6>
        <a:srgbClr val="F79646"/>
      </a:accent6>
      <a:hlink>
        <a:srgbClr val="F79646"/>
      </a:hlink>
      <a:folHlink>
        <a:srgbClr val="F7964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17C0D4"/>
    </a:dk2>
    <a:lt2>
      <a:srgbClr val="345692"/>
    </a:lt2>
    <a:accent1>
      <a:srgbClr val="17C0D4"/>
    </a:accent1>
    <a:accent2>
      <a:srgbClr val="345692"/>
    </a:accent2>
    <a:accent3>
      <a:srgbClr val="9BBB59"/>
    </a:accent3>
    <a:accent4>
      <a:srgbClr val="8064A2"/>
    </a:accent4>
    <a:accent5>
      <a:srgbClr val="FFFFFF"/>
    </a:accent5>
    <a:accent6>
      <a:srgbClr val="F79646"/>
    </a:accent6>
    <a:hlink>
      <a:srgbClr val="F79646"/>
    </a:hlink>
    <a:folHlink>
      <a:srgbClr val="F7964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17C0D4"/>
    </a:dk2>
    <a:lt2>
      <a:srgbClr val="345692"/>
    </a:lt2>
    <a:accent1>
      <a:srgbClr val="17C0D4"/>
    </a:accent1>
    <a:accent2>
      <a:srgbClr val="345692"/>
    </a:accent2>
    <a:accent3>
      <a:srgbClr val="9BBB59"/>
    </a:accent3>
    <a:accent4>
      <a:srgbClr val="8064A2"/>
    </a:accent4>
    <a:accent5>
      <a:srgbClr val="FFFFFF"/>
    </a:accent5>
    <a:accent6>
      <a:srgbClr val="F79646"/>
    </a:accent6>
    <a:hlink>
      <a:srgbClr val="F79646"/>
    </a:hlink>
    <a:folHlink>
      <a:srgbClr val="F7964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17C0D4"/>
    </a:dk2>
    <a:lt2>
      <a:srgbClr val="345692"/>
    </a:lt2>
    <a:accent1>
      <a:srgbClr val="17C0D4"/>
    </a:accent1>
    <a:accent2>
      <a:srgbClr val="345692"/>
    </a:accent2>
    <a:accent3>
      <a:srgbClr val="9BBB59"/>
    </a:accent3>
    <a:accent4>
      <a:srgbClr val="8064A2"/>
    </a:accent4>
    <a:accent5>
      <a:srgbClr val="FFFFFF"/>
    </a:accent5>
    <a:accent6>
      <a:srgbClr val="F79646"/>
    </a:accent6>
    <a:hlink>
      <a:srgbClr val="F79646"/>
    </a:hlink>
    <a:folHlink>
      <a:srgbClr val="F7964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4224</Words>
  <Application>WPS 演示</Application>
  <PresentationFormat>宽屏</PresentationFormat>
  <Paragraphs>207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宋体</vt:lpstr>
      <vt:lpstr>Wingdings</vt:lpstr>
      <vt:lpstr>Arial</vt:lpstr>
      <vt:lpstr>微软雅黑</vt:lpstr>
      <vt:lpstr>Calibri</vt:lpstr>
      <vt:lpstr>黑体</vt:lpstr>
      <vt:lpstr>Arial Unicode MS</vt:lpstr>
      <vt:lpstr>自定义设计方案</vt:lpstr>
      <vt:lpstr>Sketch2Code架构学习</vt:lpstr>
      <vt:lpstr>PowerPoint 演示文稿</vt:lpstr>
      <vt:lpstr>PowerPoint 演示文稿</vt:lpstr>
      <vt:lpstr>Sketch2Code代码</vt:lpstr>
      <vt:lpstr>3、Sketch2Code总体的结构是：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CustomVision测试</vt:lpstr>
      <vt:lpstr>Custom Vision测试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错误的测试</vt:lpstr>
      <vt:lpstr>PowerPoint 演示文稿</vt:lpstr>
      <vt:lpstr>Custom Vision认识</vt:lpstr>
      <vt:lpstr>Web结构图</vt:lpstr>
      <vt:lpstr>PowerPoint 演示文稿</vt:lpstr>
      <vt:lpstr>AI</vt:lpstr>
      <vt:lpstr>PowerPoint 演示文稿</vt:lpstr>
      <vt:lpstr>API</vt:lpstr>
      <vt:lpstr>PowerPoint 演示文稿</vt:lpstr>
      <vt:lpstr>Core</vt:lpstr>
      <vt:lpstr>Core / ObjectDetectionAppService.cs</vt:lpstr>
      <vt:lpstr>PowerPoint 演示文稿</vt:lpstr>
      <vt:lpstr>PowerPoint 演示文稿</vt:lpstr>
      <vt:lpstr>Test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感谢老师的指导 感谢各位同学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01秒1393658390</cp:lastModifiedBy>
  <cp:revision>198</cp:revision>
  <dcterms:created xsi:type="dcterms:W3CDTF">2018-10-31T10:37:00Z</dcterms:created>
  <dcterms:modified xsi:type="dcterms:W3CDTF">2018-11-05T07:12:35Z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2052-11.1.0.7949</vt:lpwstr>
  </property>
</Properties>
</file>